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sldIdLst>
    <p:sldId id="256" r:id="rId2"/>
    <p:sldId id="257" r:id="rId3"/>
    <p:sldId id="258" r:id="rId4"/>
    <p:sldId id="259" r:id="rId5"/>
    <p:sldId id="260" r:id="rId6"/>
    <p:sldId id="261" r:id="rId7"/>
    <p:sldId id="262" r:id="rId8"/>
    <p:sldId id="265" r:id="rId9"/>
    <p:sldId id="266" r:id="rId10"/>
    <p:sldId id="263" r:id="rId11"/>
    <p:sldId id="269" r:id="rId12"/>
    <p:sldId id="264" r:id="rId13"/>
    <p:sldId id="273" r:id="rId14"/>
    <p:sldId id="267" r:id="rId15"/>
    <p:sldId id="268" r:id="rId16"/>
    <p:sldId id="281" r:id="rId17"/>
    <p:sldId id="270" r:id="rId18"/>
    <p:sldId id="280" r:id="rId19"/>
    <p:sldId id="283" r:id="rId20"/>
    <p:sldId id="275" r:id="rId21"/>
    <p:sldId id="277" r:id="rId22"/>
    <p:sldId id="272" r:id="rId23"/>
    <p:sldId id="271" r:id="rId24"/>
    <p:sldId id="274" r:id="rId25"/>
    <p:sldId id="276" r:id="rId26"/>
    <p:sldId id="282" r:id="rId27"/>
    <p:sldId id="284" r:id="rId28"/>
    <p:sldId id="278" r:id="rId29"/>
    <p:sldId id="279" r:id="rId3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26" autoAdjust="0"/>
    <p:restoredTop sz="94660" autoAdjust="0"/>
  </p:normalViewPr>
  <p:slideViewPr>
    <p:cSldViewPr snapToGrid="0">
      <p:cViewPr varScale="1">
        <p:scale>
          <a:sx n="67" d="100"/>
          <a:sy n="67" d="100"/>
        </p:scale>
        <p:origin x="-864" y="-96"/>
      </p:cViewPr>
      <p:guideLst>
        <p:guide orient="horz" pos="2160"/>
        <p:guide pos="3840"/>
      </p:guideLst>
    </p:cSldViewPr>
  </p:slideViewPr>
  <p:outlineViewPr>
    <p:cViewPr>
      <p:scale>
        <a:sx n="33" d="100"/>
        <a:sy n="33" d="100"/>
      </p:scale>
      <p:origin x="36" y="288"/>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40"/>
            <a:ext cx="103632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6BE1B6B7-2E18-41B1-B2A7-19840EDDB3D0}" type="datetimeFigureOut">
              <a:rPr lang="ru-RU" smtClean="0"/>
              <a:pPr/>
              <a:t>26.06.2024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BA0273E-22CF-4E39-835E-661D7EB787FD}"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BE1B6B7-2E18-41B1-B2A7-19840EDDB3D0}" type="datetimeFigureOut">
              <a:rPr lang="ru-RU" smtClean="0"/>
              <a:pPr/>
              <a:t>26.06.2024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BA0273E-22CF-4E39-835E-661D7EB787FD}"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11785600" y="274653"/>
            <a:ext cx="36576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12800" y="274653"/>
            <a:ext cx="107696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BE1B6B7-2E18-41B1-B2A7-19840EDDB3D0}" type="datetimeFigureOut">
              <a:rPr lang="ru-RU" smtClean="0"/>
              <a:pPr/>
              <a:t>26.06.2024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BA0273E-22CF-4E39-835E-661D7EB787FD}"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BE1B6B7-2E18-41B1-B2A7-19840EDDB3D0}" type="datetimeFigureOut">
              <a:rPr lang="ru-RU" smtClean="0"/>
              <a:pPr/>
              <a:t>26.06.2024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BA0273E-22CF-4E39-835E-661D7EB787FD}"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15"/>
            <a:ext cx="103632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6BE1B6B7-2E18-41B1-B2A7-19840EDDB3D0}" type="datetimeFigureOut">
              <a:rPr lang="ru-RU" smtClean="0"/>
              <a:pPr/>
              <a:t>26.06.2024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BA0273E-22CF-4E39-835E-661D7EB787FD}"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8128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82296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6BE1B6B7-2E18-41B1-B2A7-19840EDDB3D0}" type="datetimeFigureOut">
              <a:rPr lang="ru-RU" smtClean="0"/>
              <a:pPr/>
              <a:t>26.06.2024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BA0273E-22CF-4E39-835E-661D7EB787FD}"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6BE1B6B7-2E18-41B1-B2A7-19840EDDB3D0}" type="datetimeFigureOut">
              <a:rPr lang="ru-RU" smtClean="0"/>
              <a:pPr/>
              <a:t>26.06.2024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6BA0273E-22CF-4E39-835E-661D7EB787FD}"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6BE1B6B7-2E18-41B1-B2A7-19840EDDB3D0}" type="datetimeFigureOut">
              <a:rPr lang="ru-RU" smtClean="0"/>
              <a:pPr/>
              <a:t>26.06.2024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6BA0273E-22CF-4E39-835E-661D7EB787FD}"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BE1B6B7-2E18-41B1-B2A7-19840EDDB3D0}" type="datetimeFigureOut">
              <a:rPr lang="ru-RU" smtClean="0"/>
              <a:pPr/>
              <a:t>26.06.2024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6BA0273E-22CF-4E39-835E-661D7EB787FD}"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3" y="273050"/>
            <a:ext cx="4011084"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6BE1B6B7-2E18-41B1-B2A7-19840EDDB3D0}" type="datetimeFigureOut">
              <a:rPr lang="ru-RU" smtClean="0"/>
              <a:pPr/>
              <a:t>26.06.2024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BA0273E-22CF-4E39-835E-661D7EB787FD}"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6BE1B6B7-2E18-41B1-B2A7-19840EDDB3D0}" type="datetimeFigureOut">
              <a:rPr lang="ru-RU" smtClean="0"/>
              <a:pPr/>
              <a:t>26.06.2024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BA0273E-22CF-4E39-835E-661D7EB787FD}"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smConfetti">
          <a:fgClr>
            <a:srgbClr val="92D050"/>
          </a:fgClr>
          <a:bgClr>
            <a:schemeClr val="bg1"/>
          </a:bgClr>
        </a:patt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09600" y="635636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E1B6B7-2E18-41B1-B2A7-19840EDDB3D0}" type="datetimeFigureOut">
              <a:rPr lang="ru-RU" smtClean="0"/>
              <a:pPr/>
              <a:t>26.06.2024</a:t>
            </a:fld>
            <a:endParaRPr lang="ru-RU"/>
          </a:p>
        </p:txBody>
      </p:sp>
      <p:sp>
        <p:nvSpPr>
          <p:cNvPr id="5" name="Нижний колонтитул 4"/>
          <p:cNvSpPr>
            <a:spLocks noGrp="1"/>
          </p:cNvSpPr>
          <p:nvPr>
            <p:ph type="ftr" sz="quarter" idx="3"/>
          </p:nvPr>
        </p:nvSpPr>
        <p:spPr>
          <a:xfrm>
            <a:off x="4165600" y="635636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737600" y="635636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A0273E-22CF-4E39-835E-661D7EB787FD}"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fontScale="90000"/>
          </a:bodyPr>
          <a:lstStyle/>
          <a:p>
            <a:r>
              <a:rPr lang="ru-RU" sz="4000" b="1" dirty="0"/>
              <a:t>Применение технологий проектной деятельности в воспитательно-образовательном процессе с детьми второй младшей группы</a:t>
            </a:r>
            <a:r>
              <a:rPr lang="ru-RU" dirty="0"/>
              <a:t/>
            </a:r>
            <a:br>
              <a:rPr lang="ru-RU" dirty="0"/>
            </a:br>
            <a:endParaRPr lang="ru-RU" dirty="0"/>
          </a:p>
        </p:txBody>
      </p:sp>
      <p:sp>
        <p:nvSpPr>
          <p:cNvPr id="3" name="Подзаголовок 2"/>
          <p:cNvSpPr>
            <a:spLocks noGrp="1"/>
          </p:cNvSpPr>
          <p:nvPr>
            <p:ph type="subTitle" idx="1"/>
          </p:nvPr>
        </p:nvSpPr>
        <p:spPr/>
        <p:txBody>
          <a:bodyPr>
            <a:normAutofit/>
          </a:bodyPr>
          <a:lstStyle/>
          <a:p>
            <a:r>
              <a:rPr lang="ru-RU" dirty="0" err="1" smtClean="0"/>
              <a:t>Тимербулатова</a:t>
            </a:r>
            <a:r>
              <a:rPr lang="ru-RU" dirty="0" smtClean="0"/>
              <a:t> В.С., воспитатель </a:t>
            </a:r>
          </a:p>
          <a:p>
            <a:r>
              <a:rPr lang="ru-RU" dirty="0" smtClean="0"/>
              <a:t>СП «Детский сад №36» </a:t>
            </a:r>
          </a:p>
          <a:p>
            <a:r>
              <a:rPr lang="ru-RU" dirty="0" smtClean="0"/>
              <a:t>ГБОУ СОШ №6 г.о.Сызрань</a:t>
            </a:r>
            <a:endParaRPr lang="ru-RU" dirty="0"/>
          </a:p>
        </p:txBody>
      </p:sp>
    </p:spTree>
    <p:extLst>
      <p:ext uri="{BB962C8B-B14F-4D97-AF65-F5344CB8AC3E}">
        <p14:creationId xmlns:p14="http://schemas.microsoft.com/office/powerpoint/2010/main" xmlns="" val="13521407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51109" y="624110"/>
            <a:ext cx="7213599" cy="1219680"/>
          </a:xfrm>
        </p:spPr>
        <p:txBody>
          <a:bodyPr>
            <a:normAutofit fontScale="90000"/>
          </a:bodyPr>
          <a:lstStyle/>
          <a:p>
            <a:r>
              <a:rPr lang="ru-RU" b="1" dirty="0" smtClean="0"/>
              <a:t>Коллективная работа </a:t>
            </a:r>
            <a:br>
              <a:rPr lang="ru-RU" b="1" dirty="0" smtClean="0"/>
            </a:br>
            <a:r>
              <a:rPr lang="ru-RU" b="1" dirty="0" smtClean="0"/>
              <a:t>«Елочка из ладошек»</a:t>
            </a:r>
            <a:endParaRPr lang="ru-RU" b="1" dirty="0"/>
          </a:p>
        </p:txBody>
      </p:sp>
      <p:pic>
        <p:nvPicPr>
          <p:cNvPr id="5" name="Объект 4"/>
          <p:cNvPicPr>
            <a:picLocks noGrp="1" noChangeAspect="1"/>
          </p:cNvPicPr>
          <p:nvPr>
            <p:ph sz="half" idx="1"/>
          </p:nvPr>
        </p:nvPicPr>
        <p:blipFill rotWithShape="1">
          <a:blip r:embed="rId2" cstate="print">
            <a:extLst>
              <a:ext uri="{28A0092B-C50C-407E-A947-70E740481C1C}">
                <a14:useLocalDpi xmlns:a14="http://schemas.microsoft.com/office/drawing/2010/main" xmlns="" val="0"/>
              </a:ext>
            </a:extLst>
          </a:blip>
          <a:stretch/>
        </p:blipFill>
        <p:spPr>
          <a:xfrm>
            <a:off x="851108" y="2508913"/>
            <a:ext cx="7213600" cy="40576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Объект 5"/>
          <p:cNvPicPr>
            <a:picLocks noGrp="1" noChangeAspect="1"/>
          </p:cNvPicPr>
          <p:nvPr>
            <p:ph sz="half" idx="2"/>
          </p:nvPr>
        </p:nvPicPr>
        <p:blipFill rotWithShape="1">
          <a:blip r:embed="rId3" cstate="print">
            <a:extLst>
              <a:ext uri="{28A0092B-C50C-407E-A947-70E740481C1C}">
                <a14:useLocalDpi xmlns:a14="http://schemas.microsoft.com/office/drawing/2010/main" xmlns="" val="0"/>
              </a:ext>
            </a:extLst>
          </a:blip>
          <a:srcRect b="22556"/>
          <a:stretch/>
        </p:blipFill>
        <p:spPr>
          <a:xfrm>
            <a:off x="8435267" y="624110"/>
            <a:ext cx="3481919" cy="479383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xmlns="" val="27776328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08364" y="0"/>
            <a:ext cx="10643936" cy="6858000"/>
          </a:xfrm>
        </p:spPr>
        <p:txBody>
          <a:bodyPr>
            <a:noAutofit/>
          </a:bodyPr>
          <a:lstStyle/>
          <a:p>
            <a:pPr algn="l"/>
            <a:r>
              <a:rPr lang="ru-RU" sz="2800" b="1" u="sng" dirty="0" smtClean="0">
                <a:latin typeface="Arial" pitchFamily="34" charset="0"/>
                <a:cs typeface="Arial" pitchFamily="34" charset="0"/>
              </a:rPr>
              <a:t>Полученные </a:t>
            </a:r>
            <a:r>
              <a:rPr lang="ru-RU" sz="2800" b="1" u="sng" dirty="0" err="1" smtClean="0">
                <a:latin typeface="Arial" pitchFamily="34" charset="0"/>
                <a:cs typeface="Arial" pitchFamily="34" charset="0"/>
              </a:rPr>
              <a:t>разультаты</a:t>
            </a:r>
            <a:r>
              <a:rPr lang="ru-RU" sz="2800" b="1" dirty="0" smtClean="0">
                <a:latin typeface="Arial" pitchFamily="34" charset="0"/>
                <a:cs typeface="Arial" pitchFamily="34" charset="0"/>
              </a:rPr>
              <a:t>:</a:t>
            </a:r>
            <a:br>
              <a:rPr lang="ru-RU" sz="2800" b="1" dirty="0" smtClean="0">
                <a:latin typeface="Arial" pitchFamily="34" charset="0"/>
                <a:cs typeface="Arial" pitchFamily="34" charset="0"/>
              </a:rPr>
            </a:br>
            <a:r>
              <a:rPr lang="ru-RU" sz="2800" dirty="0">
                <a:latin typeface="Arial" pitchFamily="34" charset="0"/>
                <a:cs typeface="Arial" pitchFamily="34" charset="0"/>
              </a:rPr>
              <a:t/>
            </a:r>
            <a:br>
              <a:rPr lang="ru-RU" sz="2800" dirty="0">
                <a:latin typeface="Arial" pitchFamily="34" charset="0"/>
                <a:cs typeface="Arial" pitchFamily="34" charset="0"/>
              </a:rPr>
            </a:br>
            <a:r>
              <a:rPr lang="ru-RU" sz="2800" dirty="0">
                <a:latin typeface="Arial" pitchFamily="34" charset="0"/>
                <a:cs typeface="Arial" pitchFamily="34" charset="0"/>
              </a:rPr>
              <a:t>- </a:t>
            </a:r>
            <a:r>
              <a:rPr lang="ru-RU" sz="3200" dirty="0" smtClean="0">
                <a:latin typeface="+mn-lt"/>
                <a:cs typeface="Arial" pitchFamily="34" charset="0"/>
              </a:rPr>
              <a:t>дети знают и называют строение </a:t>
            </a:r>
            <a:r>
              <a:rPr lang="ru-RU" sz="3200" dirty="0">
                <a:latin typeface="+mn-lt"/>
                <a:cs typeface="Arial" pitchFamily="34" charset="0"/>
              </a:rPr>
              <a:t>дерева ель и отличительные </a:t>
            </a:r>
            <a:r>
              <a:rPr lang="ru-RU" sz="3200" dirty="0" smtClean="0">
                <a:latin typeface="+mn-lt"/>
                <a:cs typeface="Arial" pitchFamily="34" charset="0"/>
              </a:rPr>
              <a:t>особенности;</a:t>
            </a:r>
            <a:r>
              <a:rPr lang="ru-RU" sz="3200" dirty="0">
                <a:latin typeface="+mn-lt"/>
                <a:cs typeface="Arial" pitchFamily="34" charset="0"/>
              </a:rPr>
              <a:t/>
            </a:r>
            <a:br>
              <a:rPr lang="ru-RU" sz="3200" dirty="0">
                <a:latin typeface="+mn-lt"/>
                <a:cs typeface="Arial" pitchFamily="34" charset="0"/>
              </a:rPr>
            </a:br>
            <a:r>
              <a:rPr lang="ru-RU" sz="3200" dirty="0" smtClean="0">
                <a:latin typeface="+mn-lt"/>
                <a:cs typeface="Arial" pitchFamily="34" charset="0"/>
              </a:rPr>
              <a:t>- </a:t>
            </a:r>
            <a:r>
              <a:rPr lang="ru-RU" sz="3200" dirty="0">
                <a:latin typeface="+mn-lt"/>
                <a:cs typeface="Arial" pitchFamily="34" charset="0"/>
              </a:rPr>
              <a:t>дети стали более </a:t>
            </a:r>
            <a:r>
              <a:rPr lang="ru-RU" sz="3200" dirty="0" smtClean="0">
                <a:latin typeface="+mn-lt"/>
                <a:cs typeface="Arial" pitchFamily="34" charset="0"/>
              </a:rPr>
              <a:t>раскрепощёнными </a:t>
            </a:r>
            <a:r>
              <a:rPr lang="ru-RU" sz="3200" dirty="0">
                <a:latin typeface="+mn-lt"/>
                <a:cs typeface="Arial" pitchFamily="34" charset="0"/>
              </a:rPr>
              <a:t>и </a:t>
            </a:r>
            <a:r>
              <a:rPr lang="ru-RU" sz="3200" dirty="0" smtClean="0">
                <a:latin typeface="+mn-lt"/>
                <a:cs typeface="Arial" pitchFamily="34" charset="0"/>
              </a:rPr>
              <a:t>самостоятельными;</a:t>
            </a:r>
            <a:r>
              <a:rPr lang="ru-RU" sz="3200" dirty="0">
                <a:latin typeface="+mn-lt"/>
                <a:cs typeface="Arial" pitchFamily="34" charset="0"/>
              </a:rPr>
              <a:t/>
            </a:r>
            <a:br>
              <a:rPr lang="ru-RU" sz="3200" dirty="0">
                <a:latin typeface="+mn-lt"/>
                <a:cs typeface="Arial" pitchFamily="34" charset="0"/>
              </a:rPr>
            </a:br>
            <a:r>
              <a:rPr lang="ru-RU" sz="3200" dirty="0">
                <a:latin typeface="+mn-lt"/>
                <a:cs typeface="Arial" pitchFamily="34" charset="0"/>
              </a:rPr>
              <a:t>- в свободной деятельности широко применяют пение </a:t>
            </a:r>
            <a:r>
              <a:rPr lang="ru-RU" sz="3200" dirty="0" smtClean="0">
                <a:latin typeface="+mn-lt"/>
                <a:cs typeface="Arial" pitchFamily="34" charset="0"/>
              </a:rPr>
              <a:t>песен и играют в новые игры;</a:t>
            </a:r>
            <a:r>
              <a:rPr lang="ru-RU" sz="3200" dirty="0">
                <a:latin typeface="+mn-lt"/>
                <a:cs typeface="Arial" pitchFamily="34" charset="0"/>
              </a:rPr>
              <a:t/>
            </a:r>
            <a:br>
              <a:rPr lang="ru-RU" sz="3200" dirty="0">
                <a:latin typeface="+mn-lt"/>
                <a:cs typeface="Arial" pitchFamily="34" charset="0"/>
              </a:rPr>
            </a:br>
            <a:r>
              <a:rPr lang="ru-RU" sz="3200" dirty="0" smtClean="0">
                <a:latin typeface="+mn-lt"/>
                <a:cs typeface="Arial" pitchFamily="34" charset="0"/>
              </a:rPr>
              <a:t>- </a:t>
            </a:r>
            <a:r>
              <a:rPr lang="ru-RU" sz="3200" dirty="0">
                <a:latin typeface="+mn-lt"/>
                <a:cs typeface="Arial" pitchFamily="34" charset="0"/>
              </a:rPr>
              <a:t>у родителей появился интерес к образовательному процессу, развитию творчества, знаний и умений у детей.</a:t>
            </a:r>
            <a:br>
              <a:rPr lang="ru-RU" sz="3200" dirty="0">
                <a:latin typeface="+mn-lt"/>
                <a:cs typeface="Arial" pitchFamily="34" charset="0"/>
              </a:rPr>
            </a:br>
            <a:endParaRPr lang="ru-RU" sz="3200" dirty="0">
              <a:latin typeface="+mn-lt"/>
              <a:cs typeface="Arial" pitchFamily="34" charset="0"/>
            </a:endParaRPr>
          </a:p>
        </p:txBody>
      </p:sp>
    </p:spTree>
    <p:extLst>
      <p:ext uri="{BB962C8B-B14F-4D97-AF65-F5344CB8AC3E}">
        <p14:creationId xmlns:p14="http://schemas.microsoft.com/office/powerpoint/2010/main" xmlns="" val="28582376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0858" y="434727"/>
            <a:ext cx="7292818" cy="1470285"/>
          </a:xfrm>
        </p:spPr>
        <p:txBody>
          <a:bodyPr>
            <a:normAutofit/>
          </a:bodyPr>
          <a:lstStyle/>
          <a:p>
            <a:pPr algn="ctr"/>
            <a:r>
              <a:rPr lang="ru-RU" b="1" dirty="0" smtClean="0"/>
              <a:t>Проект </a:t>
            </a:r>
            <a:br>
              <a:rPr lang="ru-RU" b="1" dirty="0" smtClean="0"/>
            </a:br>
            <a:r>
              <a:rPr lang="ru-RU" b="1" dirty="0" smtClean="0"/>
              <a:t>«Весна идет, весне </a:t>
            </a:r>
            <a:r>
              <a:rPr lang="ru-RU" b="1" dirty="0"/>
              <a:t>дорогу!»</a:t>
            </a:r>
          </a:p>
        </p:txBody>
      </p:sp>
      <p:pic>
        <p:nvPicPr>
          <p:cNvPr id="17" name="Объект 16"/>
          <p:cNvPicPr>
            <a:picLocks noGrp="1" noChangeAspect="1"/>
          </p:cNvPicPr>
          <p:nvPr>
            <p:ph sz="half" idx="1"/>
          </p:nvPr>
        </p:nvPicPr>
        <p:blipFill>
          <a:blip r:embed="rId2" cstate="print">
            <a:extLst>
              <a:ext uri="{28A0092B-C50C-407E-A947-70E740481C1C}">
                <a14:useLocalDpi xmlns:a14="http://schemas.microsoft.com/office/drawing/2010/main" xmlns="" val="0"/>
              </a:ext>
            </a:extLst>
          </a:blip>
          <a:stretch>
            <a:fillRect/>
          </a:stretch>
        </p:blipFill>
        <p:spPr>
          <a:xfrm>
            <a:off x="480857" y="1972124"/>
            <a:ext cx="3491536" cy="465538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8" name="Объект 17"/>
          <p:cNvPicPr>
            <a:picLocks noGrp="1" noChangeAspect="1"/>
          </p:cNvPicPr>
          <p:nvPr>
            <p:ph sz="half" idx="2"/>
          </p:nvPr>
        </p:nvPicPr>
        <p:blipFill>
          <a:blip r:embed="rId3" cstate="print">
            <a:extLst>
              <a:ext uri="{28A0092B-C50C-407E-A947-70E740481C1C}">
                <a14:useLocalDpi xmlns:a14="http://schemas.microsoft.com/office/drawing/2010/main" xmlns="" val="0"/>
              </a:ext>
            </a:extLst>
          </a:blip>
          <a:stretch>
            <a:fillRect/>
          </a:stretch>
        </p:blipFill>
        <p:spPr>
          <a:xfrm>
            <a:off x="7908926" y="780118"/>
            <a:ext cx="4026343" cy="536845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4" name="Рисунок 1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317505" y="1972124"/>
            <a:ext cx="3456171" cy="460822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xmlns="" val="21639209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 name="Объект 5"/>
          <p:cNvPicPr>
            <a:picLocks noGrp="1" noChangeAspect="1"/>
          </p:cNvPicPr>
          <p:nvPr>
            <p:ph sz="half" idx="1"/>
          </p:nvPr>
        </p:nvPicPr>
        <p:blipFill rotWithShape="1">
          <a:blip r:embed="rId2" cstate="print">
            <a:extLst>
              <a:ext uri="{28A0092B-C50C-407E-A947-70E740481C1C}">
                <a14:useLocalDpi xmlns:a14="http://schemas.microsoft.com/office/drawing/2010/main" xmlns="" val="0"/>
              </a:ext>
            </a:extLst>
          </a:blip>
          <a:srcRect r="20434"/>
          <a:stretch/>
        </p:blipFill>
        <p:spPr>
          <a:xfrm>
            <a:off x="367123" y="1489563"/>
            <a:ext cx="3067144" cy="513976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Объект 6"/>
          <p:cNvPicPr>
            <a:picLocks noGrp="1" noChangeAspect="1"/>
          </p:cNvPicPr>
          <p:nvPr>
            <p:ph sz="half" idx="2"/>
          </p:nvPr>
        </p:nvPicPr>
        <p:blipFill>
          <a:blip r:embed="rId3" cstate="print">
            <a:extLst>
              <a:ext uri="{28A0092B-C50C-407E-A947-70E740481C1C}">
                <a14:useLocalDpi xmlns:a14="http://schemas.microsoft.com/office/drawing/2010/main" xmlns="" val="0"/>
              </a:ext>
            </a:extLst>
          </a:blip>
          <a:stretch>
            <a:fillRect/>
          </a:stretch>
        </p:blipFill>
        <p:spPr>
          <a:xfrm>
            <a:off x="8034934" y="174406"/>
            <a:ext cx="4024519" cy="536602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Рисунок 4"/>
          <p:cNvPicPr>
            <a:picLocks noChangeAspect="1"/>
          </p:cNvPicPr>
          <p:nvPr/>
        </p:nvPicPr>
        <p:blipFill>
          <a:blip r:embed="rId4" cstate="print"/>
          <a:stretch>
            <a:fillRect/>
          </a:stretch>
        </p:blipFill>
        <p:spPr>
          <a:xfrm>
            <a:off x="3745936" y="444228"/>
            <a:ext cx="3977325" cy="590621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xmlns="" val="5272968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7" name="Объект 6"/>
          <p:cNvSpPr>
            <a:spLocks noGrp="1"/>
          </p:cNvSpPr>
          <p:nvPr>
            <p:ph sz="half" idx="1"/>
          </p:nvPr>
        </p:nvSpPr>
        <p:spPr/>
        <p:txBody>
          <a:bodyPr/>
          <a:lstStyle/>
          <a:p>
            <a:endParaRPr lang="ru-RU" dirty="0"/>
          </a:p>
        </p:txBody>
      </p:sp>
      <p:pic>
        <p:nvPicPr>
          <p:cNvPr id="6" name="Объект 5"/>
          <p:cNvPicPr>
            <a:picLocks noGrp="1" noChangeAspect="1"/>
          </p:cNvPicPr>
          <p:nvPr>
            <p:ph sz="half" idx="2"/>
          </p:nvPr>
        </p:nvPicPr>
        <p:blipFill rotWithShape="1">
          <a:blip r:embed="rId2" cstate="print">
            <a:extLst>
              <a:ext uri="{28A0092B-C50C-407E-A947-70E740481C1C}">
                <a14:useLocalDpi xmlns:a14="http://schemas.microsoft.com/office/drawing/2010/main" xmlns="" val="0"/>
              </a:ext>
            </a:extLst>
          </a:blip>
          <a:srcRect b="17550"/>
          <a:stretch/>
        </p:blipFill>
        <p:spPr>
          <a:xfrm>
            <a:off x="6816443" y="554183"/>
            <a:ext cx="4281055" cy="589453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Объект 8"/>
          <p:cNvPicPr>
            <a:picLocks noChangeAspect="1"/>
          </p:cNvPicPr>
          <p:nvPr/>
        </p:nvPicPr>
        <p:blipFill rotWithShape="1">
          <a:blip r:embed="rId3" cstate="print">
            <a:extLst>
              <a:ext uri="{28A0092B-C50C-407E-A947-70E740481C1C}">
                <a14:useLocalDpi xmlns:a14="http://schemas.microsoft.com/office/drawing/2010/main" xmlns="" val="0"/>
              </a:ext>
            </a:extLst>
          </a:blip>
          <a:srcRect r="26163"/>
          <a:stretch/>
        </p:blipFill>
        <p:spPr>
          <a:xfrm>
            <a:off x="1205353" y="1925782"/>
            <a:ext cx="4946073" cy="407324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xmlns="" val="22330800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sz="half" idx="1"/>
          </p:nvPr>
        </p:nvPicPr>
        <p:blipFill rotWithShape="1">
          <a:blip r:embed="rId2" cstate="print">
            <a:extLst>
              <a:ext uri="{28A0092B-C50C-407E-A947-70E740481C1C}">
                <a14:useLocalDpi xmlns:a14="http://schemas.microsoft.com/office/drawing/2010/main" xmlns="" val="0"/>
              </a:ext>
            </a:extLst>
          </a:blip>
          <a:srcRect t="15015" b="29791"/>
          <a:stretch/>
        </p:blipFill>
        <p:spPr>
          <a:xfrm>
            <a:off x="1687225" y="1905005"/>
            <a:ext cx="4638631" cy="455679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Объект 5"/>
          <p:cNvPicPr>
            <a:picLocks noGrp="1" noChangeAspect="1"/>
          </p:cNvPicPr>
          <p:nvPr>
            <p:ph sz="half" idx="2"/>
          </p:nvPr>
        </p:nvPicPr>
        <p:blipFill rotWithShape="1">
          <a:blip r:embed="rId3" cstate="print">
            <a:extLst>
              <a:ext uri="{28A0092B-C50C-407E-A947-70E740481C1C}">
                <a14:useLocalDpi xmlns:a14="http://schemas.microsoft.com/office/drawing/2010/main" xmlns="" val="0"/>
              </a:ext>
            </a:extLst>
          </a:blip>
          <a:srcRect b="27560"/>
          <a:stretch/>
        </p:blipFill>
        <p:spPr>
          <a:xfrm>
            <a:off x="7231556" y="752460"/>
            <a:ext cx="4433357" cy="570933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xmlns="" val="33417277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074" name="Picture 2" descr="I:\проект весна фото\20240326_092640.jpg"/>
          <p:cNvPicPr>
            <a:picLocks noGrp="1" noChangeAspect="1" noChangeArrowheads="1"/>
          </p:cNvPicPr>
          <p:nvPr>
            <p:ph sz="half" idx="1"/>
          </p:nvPr>
        </p:nvPicPr>
        <p:blipFill>
          <a:blip r:embed="rId2" cstate="print"/>
          <a:srcRect/>
          <a:stretch>
            <a:fillRect/>
          </a:stretch>
        </p:blipFill>
        <p:spPr bwMode="auto">
          <a:xfrm>
            <a:off x="374073" y="623458"/>
            <a:ext cx="3643747" cy="599901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075" name="Picture 3" descr="I:\проект весна фото\20240321_163655.jpg"/>
          <p:cNvPicPr>
            <a:picLocks noGrp="1" noChangeAspect="1" noChangeArrowheads="1"/>
          </p:cNvPicPr>
          <p:nvPr>
            <p:ph sz="half" idx="2"/>
          </p:nvPr>
        </p:nvPicPr>
        <p:blipFill rotWithShape="1">
          <a:blip r:embed="rId3" cstate="print"/>
          <a:srcRect t="17132" b="18794"/>
          <a:stretch/>
        </p:blipFill>
        <p:spPr bwMode="auto">
          <a:xfrm>
            <a:off x="7304788" y="274638"/>
            <a:ext cx="4513139" cy="519594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076" name="Picture 4" descr="I:\проект весна фото\20240326_092810.jpg"/>
          <p:cNvPicPr>
            <a:picLocks noChangeAspect="1" noChangeArrowheads="1"/>
          </p:cNvPicPr>
          <p:nvPr/>
        </p:nvPicPr>
        <p:blipFill>
          <a:blip r:embed="rId4" cstate="print"/>
          <a:srcRect/>
          <a:stretch>
            <a:fillRect/>
          </a:stretch>
        </p:blipFill>
        <p:spPr bwMode="auto">
          <a:xfrm>
            <a:off x="3651240" y="3332362"/>
            <a:ext cx="5147986" cy="329011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5" name="Объект 4"/>
          <p:cNvPicPr>
            <a:picLocks noGrp="1" noChangeAspect="1"/>
          </p:cNvPicPr>
          <p:nvPr>
            <p:ph sz="half" idx="1"/>
          </p:nvPr>
        </p:nvPicPr>
        <p:blipFill rotWithShape="1">
          <a:blip r:embed="rId2" cstate="print">
            <a:extLst>
              <a:ext uri="{28A0092B-C50C-407E-A947-70E740481C1C}">
                <a14:useLocalDpi xmlns:a14="http://schemas.microsoft.com/office/drawing/2010/main" xmlns="" val="0"/>
              </a:ext>
            </a:extLst>
          </a:blip>
          <a:srcRect r="11130"/>
          <a:stretch/>
        </p:blipFill>
        <p:spPr>
          <a:xfrm>
            <a:off x="477072" y="1554851"/>
            <a:ext cx="6607929" cy="466606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098" name="Picture 2" descr="I:\проект весна фото\20240314_172101.jpg"/>
          <p:cNvPicPr>
            <a:picLocks noGrp="1" noChangeAspect="1" noChangeArrowheads="1"/>
          </p:cNvPicPr>
          <p:nvPr>
            <p:ph sz="half" idx="2"/>
          </p:nvPr>
        </p:nvPicPr>
        <p:blipFill rotWithShape="1">
          <a:blip r:embed="rId3" cstate="print"/>
          <a:srcRect b="18529"/>
          <a:stretch/>
        </p:blipFill>
        <p:spPr bwMode="auto">
          <a:xfrm>
            <a:off x="7457947" y="457200"/>
            <a:ext cx="4398189" cy="576371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xmlns="" val="9262193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5" name="Picture 2" descr="I:\проект весна фото\20240229_094008.jpg"/>
          <p:cNvPicPr>
            <a:picLocks noGrp="1" noChangeAspect="1" noChangeArrowheads="1"/>
          </p:cNvPicPr>
          <p:nvPr>
            <p:ph sz="half" idx="1"/>
          </p:nvPr>
        </p:nvPicPr>
        <p:blipFill>
          <a:blip r:embed="rId2" cstate="print"/>
          <a:srcRect/>
          <a:stretch>
            <a:fillRect/>
          </a:stretch>
        </p:blipFill>
        <p:spPr bwMode="auto">
          <a:xfrm>
            <a:off x="609600" y="2610900"/>
            <a:ext cx="5084617" cy="34425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0" name="Picture 2" descr="I:\проект весна фото\20240320_115558.jpg"/>
          <p:cNvPicPr>
            <a:picLocks noGrp="1" noChangeAspect="1" noChangeArrowheads="1"/>
          </p:cNvPicPr>
          <p:nvPr>
            <p:ph sz="half" idx="2"/>
          </p:nvPr>
        </p:nvPicPr>
        <p:blipFill>
          <a:blip r:embed="rId3" cstate="print"/>
          <a:srcRect/>
          <a:stretch>
            <a:fillRect/>
          </a:stretch>
        </p:blipFill>
        <p:spPr bwMode="auto">
          <a:xfrm>
            <a:off x="6151419" y="775866"/>
            <a:ext cx="5597236" cy="35562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8700" y="288925"/>
            <a:ext cx="10753725" cy="1143000"/>
          </a:xfrm>
        </p:spPr>
        <p:txBody>
          <a:bodyPr>
            <a:normAutofit/>
          </a:bodyPr>
          <a:lstStyle/>
          <a:p>
            <a:pPr algn="l"/>
            <a:r>
              <a:rPr lang="ru-RU" sz="3600" b="1" u="sng" dirty="0" smtClean="0"/>
              <a:t>Полученные </a:t>
            </a:r>
            <a:r>
              <a:rPr lang="ru-RU" sz="3600" b="1" u="sng" dirty="0" err="1" smtClean="0"/>
              <a:t>разультаты</a:t>
            </a:r>
            <a:r>
              <a:rPr lang="ru-RU" sz="3600" b="1" u="sng" dirty="0" smtClean="0"/>
              <a:t>:</a:t>
            </a:r>
            <a:endParaRPr lang="ru-RU" sz="3600" u="sng" dirty="0"/>
          </a:p>
        </p:txBody>
      </p:sp>
      <p:sp>
        <p:nvSpPr>
          <p:cNvPr id="3" name="Содержимое 2"/>
          <p:cNvSpPr>
            <a:spLocks noGrp="1"/>
          </p:cNvSpPr>
          <p:nvPr>
            <p:ph sz="half" idx="1"/>
          </p:nvPr>
        </p:nvSpPr>
        <p:spPr>
          <a:xfrm>
            <a:off x="812800" y="1600206"/>
            <a:ext cx="9559925" cy="4525963"/>
          </a:xfrm>
        </p:spPr>
        <p:txBody>
          <a:bodyPr>
            <a:normAutofit lnSpcReduction="10000"/>
          </a:bodyPr>
          <a:lstStyle/>
          <a:p>
            <a:pPr>
              <a:buNone/>
            </a:pPr>
            <a:r>
              <a:rPr lang="ru-RU" sz="2800" dirty="0" smtClean="0"/>
              <a:t>    </a:t>
            </a:r>
            <a:r>
              <a:rPr lang="ru-RU" sz="3000" dirty="0" smtClean="0"/>
              <a:t>- </a:t>
            </a:r>
            <a:r>
              <a:rPr lang="ru-RU" sz="3200" dirty="0" smtClean="0"/>
              <a:t>дети узнали о признаках весны, овладели обобщающими понятиями; </a:t>
            </a:r>
          </a:p>
          <a:p>
            <a:pPr>
              <a:buNone/>
            </a:pPr>
            <a:r>
              <a:rPr lang="ru-RU" sz="3200" dirty="0" smtClean="0"/>
              <a:t>    - дети стали более раскрепощенными и самостоятельными; </a:t>
            </a:r>
          </a:p>
          <a:p>
            <a:pPr>
              <a:buNone/>
            </a:pPr>
            <a:r>
              <a:rPr lang="ru-RU" sz="3200" dirty="0" smtClean="0"/>
              <a:t>    - научились выделять наиболее характерные сезонные изменения в природе, называть весенние приметы и явления;</a:t>
            </a:r>
          </a:p>
          <a:p>
            <a:pPr>
              <a:buNone/>
            </a:pPr>
            <a:r>
              <a:rPr lang="ru-RU" sz="3200" dirty="0" smtClean="0"/>
              <a:t>   - учатся проявлять бережное отношение к природе.</a:t>
            </a:r>
          </a:p>
          <a:p>
            <a:pPr>
              <a:buNone/>
            </a:pPr>
            <a:r>
              <a:rPr lang="ru-RU" sz="3200" dirty="0" smtClean="0"/>
              <a:t> </a:t>
            </a:r>
          </a:p>
          <a:p>
            <a:endParaRPr lang="ru-RU" dirty="0"/>
          </a:p>
        </p:txBody>
      </p:sp>
      <p:sp>
        <p:nvSpPr>
          <p:cNvPr id="4" name="Содержимое 3"/>
          <p:cNvSpPr>
            <a:spLocks noGrp="1"/>
          </p:cNvSpPr>
          <p:nvPr>
            <p:ph sz="half" idx="2"/>
          </p:nvPr>
        </p:nvSpPr>
        <p:spPr>
          <a:xfrm>
            <a:off x="12192000" y="3157538"/>
            <a:ext cx="3251200" cy="2968628"/>
          </a:xfrm>
        </p:spPr>
        <p:txBody>
          <a:bodyPr>
            <a:normAutofit lnSpcReduction="10000"/>
          </a:bodyPr>
          <a:lstStyle/>
          <a:p>
            <a:endParaRPr lang="ru-RU"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63782" y="581891"/>
            <a:ext cx="5708073" cy="5666509"/>
          </a:xfrm>
        </p:spPr>
        <p:txBody>
          <a:bodyPr>
            <a:normAutofit fontScale="90000"/>
          </a:bodyPr>
          <a:lstStyle/>
          <a:p>
            <a:r>
              <a:rPr lang="ru-RU" sz="4000" dirty="0" smtClean="0"/>
              <a:t>Использование </a:t>
            </a:r>
            <a:r>
              <a:rPr lang="ru-RU" sz="4000" dirty="0"/>
              <a:t> </a:t>
            </a:r>
            <a:r>
              <a:rPr lang="ru-RU" sz="4000" dirty="0" smtClean="0"/>
              <a:t/>
            </a:r>
            <a:br>
              <a:rPr lang="ru-RU" sz="4000" dirty="0" smtClean="0"/>
            </a:br>
            <a:r>
              <a:rPr lang="ru-RU" sz="4000" dirty="0" smtClean="0"/>
              <a:t>технологии </a:t>
            </a:r>
            <a:r>
              <a:rPr lang="ru-RU" sz="4000" dirty="0"/>
              <a:t>проектной деятельности и ее </a:t>
            </a:r>
            <a:r>
              <a:rPr lang="ru-RU" sz="4000" dirty="0" smtClean="0"/>
              <a:t>применение </a:t>
            </a:r>
            <a:r>
              <a:rPr lang="ru-RU" sz="4000" dirty="0"/>
              <a:t>в воспитательно-образовательной деятельности с детьми второй младшей группы </a:t>
            </a:r>
            <a:r>
              <a:rPr lang="ru-RU" sz="4000" i="1" dirty="0"/>
              <a:t>(3-4 года)</a:t>
            </a:r>
            <a:r>
              <a:rPr lang="ru-RU" sz="4000" dirty="0"/>
              <a:t>.</a:t>
            </a:r>
            <a:r>
              <a:rPr lang="ru-RU" dirty="0"/>
              <a:t/>
            </a:r>
            <a:br>
              <a:rPr lang="ru-RU" dirty="0"/>
            </a:br>
            <a:endParaRPr lang="ru-RU"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84473" y="678873"/>
            <a:ext cx="4187934" cy="533766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xmlns="" val="6351134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6539" y="163343"/>
            <a:ext cx="4688545" cy="1440605"/>
          </a:xfrm>
        </p:spPr>
        <p:txBody>
          <a:bodyPr>
            <a:normAutofit/>
          </a:bodyPr>
          <a:lstStyle/>
          <a:p>
            <a:pPr algn="ctr"/>
            <a:r>
              <a:rPr lang="ru-RU" b="1" dirty="0" smtClean="0"/>
              <a:t>Проект «Птицы»</a:t>
            </a:r>
            <a:endParaRPr lang="ru-RU" b="1" dirty="0"/>
          </a:p>
        </p:txBody>
      </p:sp>
      <p:pic>
        <p:nvPicPr>
          <p:cNvPr id="5122" name="Picture 2" descr="I:\проект птицы фото\IMG20240405091749.jpg"/>
          <p:cNvPicPr>
            <a:picLocks noGrp="1" noChangeAspect="1" noChangeArrowheads="1"/>
          </p:cNvPicPr>
          <p:nvPr>
            <p:ph sz="half" idx="1"/>
          </p:nvPr>
        </p:nvPicPr>
        <p:blipFill>
          <a:blip r:embed="rId2" cstate="print"/>
          <a:stretch>
            <a:fillRect/>
          </a:stretch>
        </p:blipFill>
        <p:spPr bwMode="auto">
          <a:xfrm>
            <a:off x="5687983" y="3156600"/>
            <a:ext cx="2921924" cy="349134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Объект 5"/>
          <p:cNvPicPr>
            <a:picLocks noGrp="1" noChangeAspect="1"/>
          </p:cNvPicPr>
          <p:nvPr>
            <p:ph sz="half" idx="2"/>
          </p:nvPr>
        </p:nvPicPr>
        <p:blipFill rotWithShape="1">
          <a:blip r:embed="rId3" cstate="print">
            <a:extLst>
              <a:ext uri="{28A0092B-C50C-407E-A947-70E740481C1C}">
                <a14:useLocalDpi xmlns:a14="http://schemas.microsoft.com/office/drawing/2010/main" xmlns="" val="0"/>
              </a:ext>
            </a:extLst>
          </a:blip>
          <a:srcRect t="25073"/>
          <a:stretch/>
        </p:blipFill>
        <p:spPr>
          <a:xfrm>
            <a:off x="526539" y="1856512"/>
            <a:ext cx="4739292" cy="461021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Рисунок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977747" y="3186557"/>
            <a:ext cx="2784764" cy="351405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Рисунок 7"/>
          <p:cNvPicPr>
            <a:picLocks noChangeAspect="1"/>
          </p:cNvPicPr>
          <p:nvPr/>
        </p:nvPicPr>
        <p:blipFill rotWithShape="1">
          <a:blip r:embed="rId5" cstate="print">
            <a:extLst>
              <a:ext uri="{28A0092B-C50C-407E-A947-70E740481C1C}">
                <a14:useLocalDpi xmlns:a14="http://schemas.microsoft.com/office/drawing/2010/main" xmlns="" val="0"/>
              </a:ext>
            </a:extLst>
          </a:blip>
          <a:srcRect t="8525" b="32896"/>
          <a:stretch/>
        </p:blipFill>
        <p:spPr>
          <a:xfrm>
            <a:off x="9019613" y="163343"/>
            <a:ext cx="2711497" cy="28237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Рисунок 8"/>
          <p:cNvPicPr>
            <a:picLocks noChangeAspect="1"/>
          </p:cNvPicPr>
          <p:nvPr/>
        </p:nvPicPr>
        <p:blipFill rotWithShape="1">
          <a:blip r:embed="rId6" cstate="print">
            <a:extLst>
              <a:ext uri="{28A0092B-C50C-407E-A947-70E740481C1C}">
                <a14:useLocalDpi xmlns:a14="http://schemas.microsoft.com/office/drawing/2010/main" xmlns="" val="0"/>
              </a:ext>
            </a:extLst>
          </a:blip>
          <a:srcRect t="27541"/>
          <a:stretch/>
        </p:blipFill>
        <p:spPr>
          <a:xfrm>
            <a:off x="5600361" y="163355"/>
            <a:ext cx="3033983" cy="293119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xmlns="" val="33523233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sz="half" idx="1"/>
          </p:nvPr>
        </p:nvPicPr>
        <p:blipFill rotWithShape="1">
          <a:blip r:embed="rId2" cstate="print">
            <a:extLst>
              <a:ext uri="{28A0092B-C50C-407E-A947-70E740481C1C}">
                <a14:useLocalDpi xmlns:a14="http://schemas.microsoft.com/office/drawing/2010/main" xmlns="" val="0"/>
              </a:ext>
            </a:extLst>
          </a:blip>
          <a:srcRect t="11832" b="20493"/>
          <a:stretch/>
        </p:blipFill>
        <p:spPr>
          <a:xfrm>
            <a:off x="1298038" y="390239"/>
            <a:ext cx="5166383" cy="621565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Объект 4"/>
          <p:cNvPicPr>
            <a:picLocks noGrp="1" noChangeAspect="1"/>
          </p:cNvPicPr>
          <p:nvPr>
            <p:ph sz="half" idx="2"/>
          </p:nvPr>
        </p:nvPicPr>
        <p:blipFill rotWithShape="1">
          <a:blip r:embed="rId3" cstate="print">
            <a:extLst>
              <a:ext uri="{28A0092B-C50C-407E-A947-70E740481C1C}">
                <a14:useLocalDpi xmlns:a14="http://schemas.microsoft.com/office/drawing/2010/main" xmlns="" val="0"/>
              </a:ext>
            </a:extLst>
          </a:blip>
          <a:srcRect t="34125" r="21323"/>
          <a:stretch/>
        </p:blipFill>
        <p:spPr>
          <a:xfrm>
            <a:off x="6733309" y="415636"/>
            <a:ext cx="5015347" cy="619298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xmlns="" val="10667292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5" name="Объект 4"/>
          <p:cNvPicPr>
            <a:picLocks noGrp="1" noChangeAspect="1"/>
          </p:cNvPicPr>
          <p:nvPr>
            <p:ph sz="half" idx="1"/>
          </p:nvPr>
        </p:nvPicPr>
        <p:blipFill rotWithShape="1">
          <a:blip r:embed="rId2" cstate="print">
            <a:extLst>
              <a:ext uri="{28A0092B-C50C-407E-A947-70E740481C1C}">
                <a14:useLocalDpi xmlns:a14="http://schemas.microsoft.com/office/drawing/2010/main" xmlns="" val="0"/>
              </a:ext>
            </a:extLst>
          </a:blip>
          <a:srcRect t="5629" b="17953"/>
          <a:stretch/>
        </p:blipFill>
        <p:spPr>
          <a:xfrm>
            <a:off x="6319187" y="1013366"/>
            <a:ext cx="5485228" cy="558893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Объект 5"/>
          <p:cNvPicPr>
            <a:picLocks noGrp="1" noChangeAspect="1"/>
          </p:cNvPicPr>
          <p:nvPr>
            <p:ph sz="half" idx="2"/>
          </p:nvPr>
        </p:nvPicPr>
        <p:blipFill rotWithShape="1">
          <a:blip r:embed="rId3" cstate="print">
            <a:extLst>
              <a:ext uri="{28A0092B-C50C-407E-A947-70E740481C1C}">
                <a14:useLocalDpi xmlns:a14="http://schemas.microsoft.com/office/drawing/2010/main" xmlns="" val="0"/>
              </a:ext>
            </a:extLst>
          </a:blip>
          <a:srcRect t="17740" b="16376"/>
          <a:stretch/>
        </p:blipFill>
        <p:spPr>
          <a:xfrm>
            <a:off x="1351289" y="1399466"/>
            <a:ext cx="4442079" cy="520283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xmlns="" val="39268004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405149" y="624110"/>
            <a:ext cx="4099471" cy="1280890"/>
          </a:xfrm>
        </p:spPr>
        <p:txBody>
          <a:bodyPr/>
          <a:lstStyle/>
          <a:p>
            <a:endParaRPr lang="ru-RU" dirty="0"/>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xmlns="" val="0"/>
              </a:ext>
            </a:extLst>
          </a:blip>
          <a:stretch>
            <a:fillRect/>
          </a:stretch>
        </p:blipFill>
        <p:spPr>
          <a:xfrm>
            <a:off x="814031" y="568697"/>
            <a:ext cx="4516772" cy="599737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Объект 5"/>
          <p:cNvPicPr>
            <a:picLocks noGrp="1" noChangeAspect="1"/>
          </p:cNvPicPr>
          <p:nvPr>
            <p:ph sz="half" idx="2"/>
          </p:nvPr>
        </p:nvPicPr>
        <p:blipFill rotWithShape="1">
          <a:blip r:embed="rId3" cstate="print">
            <a:extLst>
              <a:ext uri="{28A0092B-C50C-407E-A947-70E740481C1C}">
                <a14:useLocalDpi xmlns:a14="http://schemas.microsoft.com/office/drawing/2010/main" xmlns="" val="0"/>
              </a:ext>
            </a:extLst>
          </a:blip>
          <a:srcRect l="16122" r="11418"/>
          <a:stretch/>
        </p:blipFill>
        <p:spPr>
          <a:xfrm>
            <a:off x="7148947" y="207819"/>
            <a:ext cx="4765964" cy="321425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050" name="Picture 2" descr="I:\проект птицы фото\IMG-08844cdd23a2ea65ebe2d24ba57c0e68-V.jpg"/>
          <p:cNvPicPr>
            <a:picLocks noChangeAspect="1" noChangeArrowheads="1"/>
          </p:cNvPicPr>
          <p:nvPr/>
        </p:nvPicPr>
        <p:blipFill>
          <a:blip r:embed="rId4" cstate="print"/>
          <a:srcRect/>
          <a:stretch>
            <a:fillRect/>
          </a:stretch>
        </p:blipFill>
        <p:spPr bwMode="auto">
          <a:xfrm>
            <a:off x="5527971" y="3283539"/>
            <a:ext cx="2660073" cy="33943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37604031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sz="half" idx="1"/>
          </p:nvPr>
        </p:nvPicPr>
        <p:blipFill rotWithShape="1">
          <a:blip r:embed="rId2" cstate="print">
            <a:extLst>
              <a:ext uri="{28A0092B-C50C-407E-A947-70E740481C1C}">
                <a14:useLocalDpi xmlns:a14="http://schemas.microsoft.com/office/drawing/2010/main" xmlns="" val="0"/>
              </a:ext>
            </a:extLst>
          </a:blip>
          <a:srcRect t="34385"/>
          <a:stretch/>
        </p:blipFill>
        <p:spPr>
          <a:xfrm>
            <a:off x="379560" y="1634839"/>
            <a:ext cx="5397787" cy="477748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 name="Объект 5"/>
          <p:cNvPicPr>
            <a:picLocks noGrp="1" noChangeAspect="1"/>
          </p:cNvPicPr>
          <p:nvPr>
            <p:ph sz="half" idx="2"/>
          </p:nvPr>
        </p:nvPicPr>
        <p:blipFill>
          <a:blip r:embed="rId3" cstate="print">
            <a:extLst>
              <a:ext uri="{28A0092B-C50C-407E-A947-70E740481C1C}">
                <a14:useLocalDpi xmlns:a14="http://schemas.microsoft.com/office/drawing/2010/main" xmlns="" val="0"/>
              </a:ext>
            </a:extLst>
          </a:blip>
          <a:stretch>
            <a:fillRect/>
          </a:stretch>
        </p:blipFill>
        <p:spPr>
          <a:xfrm>
            <a:off x="6019551" y="476972"/>
            <a:ext cx="2833033" cy="37782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xmlns="" val="0"/>
              </a:ext>
            </a:extLst>
          </a:blip>
          <a:srcRect l="12793" t="24700" r="25714" b="27431"/>
          <a:stretch/>
        </p:blipFill>
        <p:spPr>
          <a:xfrm>
            <a:off x="8770803" y="3261705"/>
            <a:ext cx="3162924" cy="328284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xmlns="" val="38366132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8" name="Содержимое 7"/>
          <p:cNvSpPr>
            <a:spLocks noGrp="1"/>
          </p:cNvSpPr>
          <p:nvPr>
            <p:ph sz="half" idx="1"/>
          </p:nvPr>
        </p:nvSpPr>
        <p:spPr/>
        <p:txBody>
          <a:bodyPr/>
          <a:lstStyle/>
          <a:p>
            <a:endParaRPr lang="ru-RU" dirty="0"/>
          </a:p>
        </p:txBody>
      </p:sp>
      <p:pic>
        <p:nvPicPr>
          <p:cNvPr id="3075" name="Picture 3" descr="I:\проект птицы фото\IMG20240405111546.jpg"/>
          <p:cNvPicPr>
            <a:picLocks noGrp="1" noChangeAspect="1" noChangeArrowheads="1"/>
          </p:cNvPicPr>
          <p:nvPr>
            <p:ph sz="half" idx="2"/>
          </p:nvPr>
        </p:nvPicPr>
        <p:blipFill>
          <a:blip r:embed="rId2" cstate="print"/>
          <a:srcRect/>
          <a:stretch>
            <a:fillRect/>
          </a:stretch>
        </p:blipFill>
        <p:spPr bwMode="auto">
          <a:xfrm>
            <a:off x="7453061" y="484917"/>
            <a:ext cx="4004651" cy="541756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074" name="Picture 2" descr="I:\проект птицы фото\IMG20240411163713.jpg"/>
          <p:cNvPicPr>
            <a:picLocks noChangeAspect="1" noChangeArrowheads="1"/>
          </p:cNvPicPr>
          <p:nvPr/>
        </p:nvPicPr>
        <p:blipFill>
          <a:blip r:embed="rId3" cstate="print"/>
          <a:srcRect/>
          <a:stretch>
            <a:fillRect/>
          </a:stretch>
        </p:blipFill>
        <p:spPr bwMode="auto">
          <a:xfrm>
            <a:off x="1648698" y="1690255"/>
            <a:ext cx="5209311" cy="408709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xmlns="" val="5970429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098" name="Picture 2" descr="I:\проект птицы фото\20240401_112701.jpg"/>
          <p:cNvPicPr>
            <a:picLocks noGrp="1" noChangeAspect="1" noChangeArrowheads="1"/>
          </p:cNvPicPr>
          <p:nvPr>
            <p:ph sz="half" idx="1"/>
          </p:nvPr>
        </p:nvPicPr>
        <p:blipFill>
          <a:blip r:embed="rId2" cstate="print"/>
          <a:srcRect/>
          <a:stretch>
            <a:fillRect/>
          </a:stretch>
        </p:blipFill>
        <p:spPr bwMode="auto">
          <a:xfrm>
            <a:off x="1427022" y="609601"/>
            <a:ext cx="3771847" cy="574963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Содержимое 3"/>
          <p:cNvSpPr>
            <a:spLocks noGrp="1"/>
          </p:cNvSpPr>
          <p:nvPr>
            <p:ph sz="half" idx="2"/>
          </p:nvPr>
        </p:nvSpPr>
        <p:spPr/>
        <p:txBody>
          <a:bodyPr/>
          <a:lstStyle/>
          <a:p>
            <a:endParaRPr lang="ru-RU"/>
          </a:p>
        </p:txBody>
      </p:sp>
      <p:pic>
        <p:nvPicPr>
          <p:cNvPr id="4099" name="Picture 3" descr="I:\проект птицы фото\20240401_113300.jpg"/>
          <p:cNvPicPr>
            <a:picLocks noChangeAspect="1" noChangeArrowheads="1"/>
          </p:cNvPicPr>
          <p:nvPr/>
        </p:nvPicPr>
        <p:blipFill>
          <a:blip r:embed="rId3" cstate="print"/>
          <a:srcRect/>
          <a:stretch>
            <a:fillRect/>
          </a:stretch>
        </p:blipFill>
        <p:spPr bwMode="auto">
          <a:xfrm>
            <a:off x="5541825" y="1676401"/>
            <a:ext cx="6276111" cy="408709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l"/>
            <a:r>
              <a:rPr lang="ru-RU" sz="3600" b="1" dirty="0" smtClean="0"/>
              <a:t>      </a:t>
            </a:r>
            <a:r>
              <a:rPr lang="ru-RU" sz="3600" b="1" u="sng" dirty="0" smtClean="0"/>
              <a:t>Полученные результаты:</a:t>
            </a:r>
            <a:endParaRPr lang="ru-RU" sz="3600" b="1" u="sng" dirty="0"/>
          </a:p>
        </p:txBody>
      </p:sp>
      <p:sp>
        <p:nvSpPr>
          <p:cNvPr id="3" name="Прямоугольник 2"/>
          <p:cNvSpPr/>
          <p:nvPr/>
        </p:nvSpPr>
        <p:spPr>
          <a:xfrm>
            <a:off x="1233055" y="1427017"/>
            <a:ext cx="7827818" cy="4770537"/>
          </a:xfrm>
          <a:prstGeom prst="rect">
            <a:avLst/>
          </a:prstGeom>
        </p:spPr>
        <p:txBody>
          <a:bodyPr wrap="square">
            <a:spAutoFit/>
          </a:bodyPr>
          <a:lstStyle/>
          <a:p>
            <a:pPr>
              <a:buFontTx/>
              <a:buChar char="-"/>
            </a:pPr>
            <a:endParaRPr lang="ru-RU" sz="1600" dirty="0" smtClean="0"/>
          </a:p>
          <a:p>
            <a:pPr>
              <a:buFontTx/>
              <a:buChar char="-"/>
            </a:pPr>
            <a:r>
              <a:rPr lang="ru-RU" sz="3200" dirty="0" smtClean="0"/>
              <a:t> систематизированы </a:t>
            </a:r>
            <a:r>
              <a:rPr lang="ru-RU" sz="3200" dirty="0" smtClean="0"/>
              <a:t>знания о </a:t>
            </a:r>
            <a:r>
              <a:rPr lang="ru-RU" sz="3200" dirty="0" smtClean="0"/>
              <a:t>птицах;</a:t>
            </a:r>
          </a:p>
          <a:p>
            <a:pPr>
              <a:buFontTx/>
              <a:buChar char="-"/>
            </a:pPr>
            <a:r>
              <a:rPr lang="ru-RU" sz="3200" dirty="0" smtClean="0">
                <a:cs typeface="Arial" pitchFamily="34" charset="0"/>
              </a:rPr>
              <a:t> </a:t>
            </a:r>
            <a:r>
              <a:rPr lang="ru-RU" sz="3200" dirty="0" smtClean="0">
                <a:cs typeface="Arial" pitchFamily="34" charset="0"/>
              </a:rPr>
              <a:t>в </a:t>
            </a:r>
            <a:r>
              <a:rPr lang="ru-RU" sz="3200" dirty="0" smtClean="0">
                <a:cs typeface="Arial" pitchFamily="34" charset="0"/>
              </a:rPr>
              <a:t>свободной деятельности широко применяют пение песен и играют в новые игры</a:t>
            </a:r>
            <a:r>
              <a:rPr lang="ru-RU" sz="3200" dirty="0" smtClean="0">
                <a:cs typeface="Arial" pitchFamily="34" charset="0"/>
              </a:rPr>
              <a:t>;</a:t>
            </a:r>
          </a:p>
          <a:p>
            <a:pPr>
              <a:buFontTx/>
              <a:buChar char="-"/>
            </a:pPr>
            <a:r>
              <a:rPr lang="ru-RU" sz="3200" dirty="0" smtClean="0">
                <a:cs typeface="Arial" pitchFamily="34" charset="0"/>
              </a:rPr>
              <a:t> у </a:t>
            </a:r>
            <a:r>
              <a:rPr lang="ru-RU" sz="3200" dirty="0" smtClean="0">
                <a:cs typeface="Arial" pitchFamily="34" charset="0"/>
              </a:rPr>
              <a:t>родителей появился интерес к образовательному процессу, развитию творчества, знаний и умений у детей.</a:t>
            </a:r>
            <a:endParaRPr lang="ru-RU" sz="3200" dirty="0" smtClean="0">
              <a:cs typeface="Arial" pitchFamily="34" charset="0"/>
            </a:endParaRPr>
          </a:p>
          <a:p>
            <a:pPr>
              <a:buFontTx/>
              <a:buChar char="-"/>
            </a:pPr>
            <a:endParaRPr lang="ru-RU" sz="3200" dirty="0" smtClean="0"/>
          </a:p>
          <a:p>
            <a:pPr>
              <a:buFontTx/>
              <a:buChar char="-"/>
            </a:pPr>
            <a:endParaRPr lang="ru-RU" sz="32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00138" y="442913"/>
            <a:ext cx="10404477" cy="1462087"/>
          </a:xfrm>
        </p:spPr>
        <p:txBody>
          <a:bodyPr>
            <a:noAutofit/>
          </a:bodyPr>
          <a:lstStyle/>
          <a:p>
            <a:r>
              <a:rPr lang="ru-RU" sz="2800" dirty="0" smtClean="0"/>
              <a:t/>
            </a:r>
            <a:br>
              <a:rPr lang="ru-RU" sz="2800" dirty="0" smtClean="0"/>
            </a:br>
            <a:r>
              <a:rPr lang="ru-RU" sz="2800" dirty="0"/>
              <a:t/>
            </a:r>
            <a:br>
              <a:rPr lang="ru-RU" sz="2800" dirty="0"/>
            </a:br>
            <a:r>
              <a:rPr lang="ru-RU" sz="2800" dirty="0" smtClean="0"/>
              <a:t/>
            </a:r>
            <a:br>
              <a:rPr lang="ru-RU" sz="2800" dirty="0" smtClean="0"/>
            </a:br>
            <a:r>
              <a:rPr lang="ru-RU" sz="2800" dirty="0"/>
              <a:t/>
            </a:r>
            <a:br>
              <a:rPr lang="ru-RU" sz="2800" dirty="0"/>
            </a:br>
            <a:r>
              <a:rPr lang="ru-RU" sz="2800" dirty="0" smtClean="0"/>
              <a:t/>
            </a:r>
            <a:br>
              <a:rPr lang="ru-RU" sz="2800" dirty="0" smtClean="0"/>
            </a:br>
            <a:r>
              <a:rPr lang="ru-RU" sz="2800" dirty="0"/>
              <a:t/>
            </a:r>
            <a:br>
              <a:rPr lang="ru-RU" sz="2800" dirty="0"/>
            </a:br>
            <a:r>
              <a:rPr lang="ru-RU" sz="2800" dirty="0" smtClean="0"/>
              <a:t/>
            </a:r>
            <a:br>
              <a:rPr lang="ru-RU" sz="2800" dirty="0" smtClean="0"/>
            </a:br>
            <a:r>
              <a:rPr lang="ru-RU" sz="2800" dirty="0"/>
              <a:t/>
            </a:r>
            <a:br>
              <a:rPr lang="ru-RU" sz="2800" dirty="0"/>
            </a:br>
            <a:r>
              <a:rPr lang="ru-RU" sz="2800" dirty="0" smtClean="0"/>
              <a:t/>
            </a:r>
            <a:br>
              <a:rPr lang="ru-RU" sz="2800" dirty="0" smtClean="0"/>
            </a:br>
            <a:r>
              <a:rPr lang="ru-RU" sz="2800" dirty="0"/>
              <a:t/>
            </a:r>
            <a:br>
              <a:rPr lang="ru-RU" sz="2800" dirty="0"/>
            </a:br>
            <a:r>
              <a:rPr lang="ru-RU" sz="3200" dirty="0" smtClean="0"/>
              <a:t>В </a:t>
            </a:r>
            <a:r>
              <a:rPr lang="ru-RU" sz="3200" dirty="0"/>
              <a:t>результате проектной деятельности у детей младшего дошкольного возраста сформирована положительная мотивация к процессу познания. Дети стали более активными, коммуникабельными, расширился  круг задаваемых им вопросов. Дети стали более самостоятельными. Только действуя самостоятельно, они учатся разными способами находить информацию об интересующем их предмете или явлении.</a:t>
            </a:r>
            <a:br>
              <a:rPr lang="ru-RU" sz="3200" dirty="0"/>
            </a:br>
            <a:endParaRPr lang="ru-RU" sz="3200" dirty="0"/>
          </a:p>
        </p:txBody>
      </p:sp>
      <p:sp>
        <p:nvSpPr>
          <p:cNvPr id="3" name="Объект 2"/>
          <p:cNvSpPr>
            <a:spLocks noGrp="1"/>
          </p:cNvSpPr>
          <p:nvPr>
            <p:ph sz="half" idx="1"/>
          </p:nvPr>
        </p:nvSpPr>
        <p:spPr>
          <a:xfrm flipV="1">
            <a:off x="812800" y="6126169"/>
            <a:ext cx="1116013" cy="46031"/>
          </a:xfrm>
        </p:spPr>
        <p:txBody>
          <a:bodyPr>
            <a:normAutofit fontScale="25000" lnSpcReduction="20000"/>
          </a:bodyPr>
          <a:lstStyle/>
          <a:p>
            <a:endParaRPr lang="ru-RU" dirty="0"/>
          </a:p>
        </p:txBody>
      </p:sp>
      <p:sp>
        <p:nvSpPr>
          <p:cNvPr id="4" name="Объект 3"/>
          <p:cNvSpPr>
            <a:spLocks noGrp="1"/>
          </p:cNvSpPr>
          <p:nvPr>
            <p:ph sz="half" idx="2"/>
          </p:nvPr>
        </p:nvSpPr>
        <p:spPr/>
        <p:txBody>
          <a:bodyPr>
            <a:normAutofit fontScale="25000" lnSpcReduction="20000"/>
          </a:bodyPr>
          <a:lstStyle/>
          <a:p>
            <a:endParaRPr lang="ru-RU" dirty="0"/>
          </a:p>
        </p:txBody>
      </p:sp>
    </p:spTree>
    <p:extLst>
      <p:ext uri="{BB962C8B-B14F-4D97-AF65-F5344CB8AC3E}">
        <p14:creationId xmlns:p14="http://schemas.microsoft.com/office/powerpoint/2010/main" xmlns="" val="41171611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43063" y="1700213"/>
            <a:ext cx="9229725" cy="2157412"/>
          </a:xfrm>
        </p:spPr>
        <p:txBody>
          <a:bodyPr/>
          <a:lstStyle/>
          <a:p>
            <a:r>
              <a:rPr lang="ru-RU" b="1" u="sng" dirty="0" smtClean="0"/>
              <a:t>Благодарю за внимание!</a:t>
            </a:r>
            <a:endParaRPr lang="ru-RU" b="1" u="sng" dirty="0"/>
          </a:p>
        </p:txBody>
      </p:sp>
      <p:sp>
        <p:nvSpPr>
          <p:cNvPr id="3" name="Объект 2"/>
          <p:cNvSpPr>
            <a:spLocks noGrp="1"/>
          </p:cNvSpPr>
          <p:nvPr>
            <p:ph sz="half" idx="1"/>
          </p:nvPr>
        </p:nvSpPr>
        <p:spPr/>
        <p:txBody>
          <a:bodyPr/>
          <a:lstStyle/>
          <a:p>
            <a:endParaRPr lang="ru-RU" dirty="0"/>
          </a:p>
        </p:txBody>
      </p:sp>
      <p:sp>
        <p:nvSpPr>
          <p:cNvPr id="4" name="Объект 3"/>
          <p:cNvSpPr>
            <a:spLocks noGrp="1"/>
          </p:cNvSpPr>
          <p:nvPr>
            <p:ph sz="half" idx="2"/>
          </p:nvPr>
        </p:nvSpPr>
        <p:spPr>
          <a:xfrm>
            <a:off x="12192000" y="2528888"/>
            <a:ext cx="3251200" cy="3597281"/>
          </a:xfrm>
        </p:spPr>
        <p:txBody>
          <a:bodyPr/>
          <a:lstStyle/>
          <a:p>
            <a:endParaRPr lang="ru-RU" dirty="0"/>
          </a:p>
        </p:txBody>
      </p:sp>
    </p:spTree>
    <p:extLst>
      <p:ext uri="{BB962C8B-B14F-4D97-AF65-F5344CB8AC3E}">
        <p14:creationId xmlns:p14="http://schemas.microsoft.com/office/powerpoint/2010/main" xmlns="" val="2829206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400" dirty="0"/>
              <a:t>Целью </a:t>
            </a:r>
            <a:r>
              <a:rPr lang="ru-RU" sz="2400" b="1" dirty="0"/>
              <a:t>проектной деятельности</a:t>
            </a:r>
            <a:r>
              <a:rPr lang="ru-RU" sz="2400" dirty="0"/>
              <a:t> является развитие и обогащение социально-личностного опыта посредством включения детей в сферу межличностного взаимодействия.</a:t>
            </a:r>
            <a:br>
              <a:rPr lang="ru-RU" sz="2400" dirty="0"/>
            </a:br>
            <a:endParaRPr lang="ru-RU" sz="2400" dirty="0"/>
          </a:p>
        </p:txBody>
      </p:sp>
      <p:pic>
        <p:nvPicPr>
          <p:cNvPr id="4" name="Объект 3"/>
          <p:cNvPicPr>
            <a:picLocks noGrp="1" noChangeAspect="1"/>
          </p:cNvPicPr>
          <p:nvPr>
            <p:ph idx="1"/>
          </p:nvPr>
        </p:nvPicPr>
        <p:blipFill rotWithShape="1">
          <a:blip r:embed="rId2" cstate="print">
            <a:extLst>
              <a:ext uri="{28A0092B-C50C-407E-A947-70E740481C1C}">
                <a14:useLocalDpi xmlns:a14="http://schemas.microsoft.com/office/drawing/2010/main" xmlns="" val="0"/>
              </a:ext>
            </a:extLst>
          </a:blip>
          <a:stretch/>
        </p:blipFill>
        <p:spPr>
          <a:xfrm>
            <a:off x="5189863" y="1417638"/>
            <a:ext cx="6594761" cy="371274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Рисунок 4"/>
          <p:cNvPicPr>
            <a:picLocks noChangeAspect="1"/>
          </p:cNvPicPr>
          <p:nvPr/>
        </p:nvPicPr>
        <p:blipFill rotWithShape="1">
          <a:blip r:embed="rId3" cstate="print">
            <a:extLst>
              <a:ext uri="{28A0092B-C50C-407E-A947-70E740481C1C}">
                <a14:useLocalDpi xmlns:a14="http://schemas.microsoft.com/office/drawing/2010/main" xmlns="" val="0"/>
              </a:ext>
            </a:extLst>
          </a:blip>
          <a:srcRect r="14060" b="32677"/>
          <a:stretch/>
        </p:blipFill>
        <p:spPr>
          <a:xfrm>
            <a:off x="335461" y="3148617"/>
            <a:ext cx="5580657" cy="334212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xmlns="" val="22745964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78901" y="624110"/>
            <a:ext cx="9825715" cy="1280890"/>
          </a:xfrm>
        </p:spPr>
        <p:txBody>
          <a:bodyPr>
            <a:noAutofit/>
          </a:bodyPr>
          <a:lstStyle/>
          <a:p>
            <a:r>
              <a:rPr lang="ru-RU" sz="2800" dirty="0"/>
              <a:t>Проектная деятельность дошкольников существенно изменяет межличностные отношения между сверстниками и между взрослым и ребенком.</a:t>
            </a: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5111646" y="2179991"/>
            <a:ext cx="6858681" cy="398483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Рисунок 4"/>
          <p:cNvPicPr>
            <a:picLocks noChangeAspect="1"/>
          </p:cNvPicPr>
          <p:nvPr/>
        </p:nvPicPr>
        <p:blipFill rotWithShape="1">
          <a:blip r:embed="rId3" cstate="print">
            <a:extLst>
              <a:ext uri="{28A0092B-C50C-407E-A947-70E740481C1C}">
                <a14:useLocalDpi xmlns:a14="http://schemas.microsoft.com/office/drawing/2010/main" xmlns="" val="0"/>
              </a:ext>
            </a:extLst>
          </a:blip>
          <a:srcRect t="20109" b="26558"/>
          <a:stretch/>
        </p:blipFill>
        <p:spPr>
          <a:xfrm>
            <a:off x="778888" y="2507229"/>
            <a:ext cx="3860948" cy="365760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xmlns="" val="31743412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96989" y="868808"/>
            <a:ext cx="10010663" cy="5476574"/>
          </a:xfrm>
        </p:spPr>
        <p:txBody>
          <a:bodyPr>
            <a:normAutofit fontScale="90000"/>
          </a:bodyPr>
          <a:lstStyle/>
          <a:p>
            <a:pPr algn="ctr"/>
            <a:r>
              <a:rPr lang="ru-RU" dirty="0"/>
              <a:t>Использование </a:t>
            </a:r>
            <a:r>
              <a:rPr lang="ru-RU" b="1" dirty="0"/>
              <a:t>проектной деятельности хочу показать на примере своих проектов </a:t>
            </a:r>
            <a:r>
              <a:rPr lang="ru-RU" dirty="0"/>
              <a:t>«Елочка, живи!», «Весна идет, весне дорогу!», «День птиц» проводимых с </a:t>
            </a:r>
            <a:r>
              <a:rPr lang="ru-RU" b="1" dirty="0"/>
              <a:t>детьми второй младшей группы</a:t>
            </a:r>
            <a:r>
              <a:rPr lang="ru-RU" dirty="0" smtClean="0"/>
              <a:t>.</a:t>
            </a:r>
            <a:br>
              <a:rPr lang="ru-RU" dirty="0" smtClean="0"/>
            </a:br>
            <a:r>
              <a:rPr lang="ru-RU" b="1" u="sng" dirty="0" smtClean="0"/>
              <a:t> </a:t>
            </a:r>
            <a:r>
              <a:rPr lang="ru-RU" b="1" u="sng" dirty="0"/>
              <a:t>Актуальность</a:t>
            </a:r>
            <a:r>
              <a:rPr lang="ru-RU" b="1" dirty="0" smtClean="0"/>
              <a:t>: экологическое</a:t>
            </a:r>
            <a:r>
              <a:rPr lang="ru-RU" dirty="0"/>
              <a:t> воспитание – это формирование осознанно-правильного отношения к </a:t>
            </a:r>
            <a:r>
              <a:rPr lang="ru-RU" b="1" dirty="0"/>
              <a:t>природным явлениям и объектам</a:t>
            </a:r>
            <a:r>
              <a:rPr lang="ru-RU" dirty="0"/>
              <a:t>, которые окружают ребёнка и с которыми он знакомится в дошкольном </a:t>
            </a:r>
            <a:r>
              <a:rPr lang="ru-RU" dirty="0" smtClean="0"/>
              <a:t>детстве.</a:t>
            </a:r>
            <a:r>
              <a:rPr lang="ru-RU" dirty="0"/>
              <a:t/>
            </a:r>
            <a:br>
              <a:rPr lang="ru-RU" dirty="0"/>
            </a:br>
            <a:endParaRPr lang="ru-RU" dirty="0"/>
          </a:p>
        </p:txBody>
      </p:sp>
    </p:spTree>
    <p:extLst>
      <p:ext uri="{BB962C8B-B14F-4D97-AF65-F5344CB8AC3E}">
        <p14:creationId xmlns:p14="http://schemas.microsoft.com/office/powerpoint/2010/main" xmlns="" val="27359845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49508" y="404734"/>
            <a:ext cx="7090351" cy="1350364"/>
          </a:xfrm>
        </p:spPr>
        <p:txBody>
          <a:bodyPr>
            <a:normAutofit fontScale="90000"/>
          </a:bodyPr>
          <a:lstStyle/>
          <a:p>
            <a:r>
              <a:rPr lang="ru-RU" b="1" u="sng" dirty="0"/>
              <a:t>Проект «Елочка, живи</a:t>
            </a:r>
            <a:r>
              <a:rPr lang="ru-RU" b="1" u="sng" dirty="0" smtClean="0"/>
              <a:t>!»</a:t>
            </a:r>
            <a:r>
              <a:rPr lang="ru-RU" dirty="0"/>
              <a:t/>
            </a:r>
            <a:br>
              <a:rPr lang="ru-RU" dirty="0"/>
            </a:br>
            <a:endParaRPr lang="ru-RU" dirty="0"/>
          </a:p>
        </p:txBody>
      </p:sp>
      <p:pic>
        <p:nvPicPr>
          <p:cNvPr id="4" name="Рисунок 3"/>
          <p:cNvPicPr>
            <a:picLocks noChangeAspect="1"/>
          </p:cNvPicPr>
          <p:nvPr/>
        </p:nvPicPr>
        <p:blipFill rotWithShape="1">
          <a:blip r:embed="rId2" cstate="print">
            <a:extLst>
              <a:ext uri="{28A0092B-C50C-407E-A947-70E740481C1C}">
                <a14:useLocalDpi xmlns:a14="http://schemas.microsoft.com/office/drawing/2010/main" xmlns="" val="0"/>
              </a:ext>
            </a:extLst>
          </a:blip>
          <a:srcRect b="25246"/>
          <a:stretch/>
        </p:blipFill>
        <p:spPr>
          <a:xfrm>
            <a:off x="7839866" y="654103"/>
            <a:ext cx="3857625" cy="512663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Рисунок 4"/>
          <p:cNvPicPr>
            <a:picLocks noChangeAspect="1"/>
          </p:cNvPicPr>
          <p:nvPr/>
        </p:nvPicPr>
        <p:blipFill rotWithShape="1">
          <a:blip r:embed="rId3" cstate="print">
            <a:extLst>
              <a:ext uri="{28A0092B-C50C-407E-A947-70E740481C1C}">
                <a14:useLocalDpi xmlns:a14="http://schemas.microsoft.com/office/drawing/2010/main" xmlns="" val="0"/>
              </a:ext>
            </a:extLst>
          </a:blip>
          <a:srcRect l="31106" r="10738"/>
          <a:stretch/>
        </p:blipFill>
        <p:spPr>
          <a:xfrm>
            <a:off x="1663918" y="1484026"/>
            <a:ext cx="5021705" cy="485714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xmlns="" val="13452304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a:xfrm>
            <a:off x="6970433" y="624110"/>
            <a:ext cx="5036695" cy="2119090"/>
          </a:xfrm>
        </p:spPr>
        <p:txBody>
          <a:bodyPr/>
          <a:lstStyle/>
          <a:p>
            <a:endParaRPr lang="ru-RU" dirty="0"/>
          </a:p>
        </p:txBody>
      </p:sp>
      <p:pic>
        <p:nvPicPr>
          <p:cNvPr id="12" name="Объект 11"/>
          <p:cNvPicPr>
            <a:picLocks noGrp="1" noChangeAspect="1"/>
          </p:cNvPicPr>
          <p:nvPr>
            <p:ph sz="half" idx="1"/>
          </p:nvPr>
        </p:nvPicPr>
        <p:blipFill rotWithShape="1">
          <a:blip r:embed="rId2" cstate="print">
            <a:extLst>
              <a:ext uri="{28A0092B-C50C-407E-A947-70E740481C1C}">
                <a14:useLocalDpi xmlns:a14="http://schemas.microsoft.com/office/drawing/2010/main" xmlns="" val="0"/>
              </a:ext>
            </a:extLst>
          </a:blip>
          <a:srcRect r="17044"/>
          <a:stretch/>
        </p:blipFill>
        <p:spPr>
          <a:xfrm>
            <a:off x="148663" y="773764"/>
            <a:ext cx="4825120" cy="32717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5" name="Объект 14"/>
          <p:cNvPicPr>
            <a:picLocks noGrp="1" noChangeAspect="1"/>
          </p:cNvPicPr>
          <p:nvPr>
            <p:ph sz="half" idx="2"/>
          </p:nvPr>
        </p:nvPicPr>
        <p:blipFill>
          <a:blip r:embed="rId3" cstate="print">
            <a:extLst>
              <a:ext uri="{28A0092B-C50C-407E-A947-70E740481C1C}">
                <a14:useLocalDpi xmlns:a14="http://schemas.microsoft.com/office/drawing/2010/main" xmlns="" val="0"/>
              </a:ext>
            </a:extLst>
          </a:blip>
          <a:stretch>
            <a:fillRect/>
          </a:stretch>
        </p:blipFill>
        <p:spPr>
          <a:xfrm>
            <a:off x="6876618" y="3034145"/>
            <a:ext cx="5078498" cy="285665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26" name="Picture 2" descr="I:\проект елочка фото\20231207_091235.jpg"/>
          <p:cNvPicPr>
            <a:picLocks noChangeAspect="1" noChangeArrowheads="1"/>
          </p:cNvPicPr>
          <p:nvPr/>
        </p:nvPicPr>
        <p:blipFill>
          <a:blip r:embed="rId4" cstate="print"/>
          <a:srcRect/>
          <a:stretch>
            <a:fillRect/>
          </a:stretch>
        </p:blipFill>
        <p:spPr bwMode="auto">
          <a:xfrm>
            <a:off x="4737388" y="1325420"/>
            <a:ext cx="2231446" cy="396701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xmlns="" val="13450640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5" name="Объект 4"/>
          <p:cNvPicPr>
            <a:picLocks noGrp="1" noChangeAspect="1"/>
          </p:cNvPicPr>
          <p:nvPr>
            <p:ph sz="half" idx="1"/>
          </p:nvPr>
        </p:nvPicPr>
        <p:blipFill rotWithShape="1">
          <a:blip r:embed="rId2" cstate="print">
            <a:extLst>
              <a:ext uri="{28A0092B-C50C-407E-A947-70E740481C1C}">
                <a14:useLocalDpi xmlns:a14="http://schemas.microsoft.com/office/drawing/2010/main" xmlns="" val="0"/>
              </a:ext>
            </a:extLst>
          </a:blip>
          <a:srcRect l="22264"/>
          <a:stretch/>
        </p:blipFill>
        <p:spPr>
          <a:xfrm>
            <a:off x="1469037" y="1544071"/>
            <a:ext cx="6310859" cy="45665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xmlns="" val="0"/>
              </a:ext>
            </a:extLst>
          </a:blip>
          <a:stretch>
            <a:fillRect/>
          </a:stretch>
        </p:blipFill>
        <p:spPr>
          <a:xfrm>
            <a:off x="8435263" y="624110"/>
            <a:ext cx="3332016" cy="592358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xmlns="" val="34572281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sp>
        <p:nvSpPr>
          <p:cNvPr id="9" name="Объект 8"/>
          <p:cNvSpPr>
            <a:spLocks noGrp="1"/>
          </p:cNvSpPr>
          <p:nvPr>
            <p:ph sz="half" idx="1"/>
          </p:nvPr>
        </p:nvSpPr>
        <p:spPr/>
        <p:txBody>
          <a:bodyPr/>
          <a:lstStyle/>
          <a:p>
            <a:pPr lvl="3"/>
            <a:endParaRPr lang="ru-RU" dirty="0"/>
          </a:p>
        </p:txBody>
      </p:sp>
      <p:pic>
        <p:nvPicPr>
          <p:cNvPr id="8" name="Объект 7"/>
          <p:cNvPicPr>
            <a:picLocks noGrp="1" noChangeAspect="1"/>
          </p:cNvPicPr>
          <p:nvPr>
            <p:ph sz="half" idx="2"/>
          </p:nvPr>
        </p:nvPicPr>
        <p:blipFill>
          <a:blip r:embed="rId2" cstate="print">
            <a:extLst>
              <a:ext uri="{28A0092B-C50C-407E-A947-70E740481C1C}">
                <a14:useLocalDpi xmlns:a14="http://schemas.microsoft.com/office/drawing/2010/main" xmlns="" val="0"/>
              </a:ext>
            </a:extLst>
          </a:blip>
          <a:stretch>
            <a:fillRect/>
          </a:stretch>
        </p:blipFill>
        <p:spPr>
          <a:xfrm>
            <a:off x="700641" y="1364399"/>
            <a:ext cx="11163743" cy="502368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xmlns="" val="1498286919"/>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421</TotalTime>
  <Words>129</Words>
  <Application>Microsoft Office PowerPoint</Application>
  <PresentationFormat>Произвольный</PresentationFormat>
  <Paragraphs>26</Paragraphs>
  <Slides>29</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29</vt:i4>
      </vt:variant>
    </vt:vector>
  </HeadingPairs>
  <TitlesOfParts>
    <vt:vector size="30" baseType="lpstr">
      <vt:lpstr>Тема Office</vt:lpstr>
      <vt:lpstr>Применение технологий проектной деятельности в воспитательно-образовательном процессе с детьми второй младшей группы </vt:lpstr>
      <vt:lpstr>Использование   технологии проектной деятельности и ее применение в воспитательно-образовательной деятельности с детьми второй младшей группы (3-4 года). </vt:lpstr>
      <vt:lpstr>Целью проектной деятельности является развитие и обогащение социально-личностного опыта посредством включения детей в сферу межличностного взаимодействия. </vt:lpstr>
      <vt:lpstr>Проектная деятельность дошкольников существенно изменяет межличностные отношения между сверстниками и между взрослым и ребенком.</vt:lpstr>
      <vt:lpstr>Использование проектной деятельности хочу показать на примере своих проектов «Елочка, живи!», «Весна идет, весне дорогу!», «День птиц» проводимых с детьми второй младшей группы.  Актуальность: экологическое воспитание – это формирование осознанно-правильного отношения к природным явлениям и объектам, которые окружают ребёнка и с которыми он знакомится в дошкольном детстве. </vt:lpstr>
      <vt:lpstr>Проект «Елочка, живи!» </vt:lpstr>
      <vt:lpstr>Слайд 7</vt:lpstr>
      <vt:lpstr>Слайд 8</vt:lpstr>
      <vt:lpstr>Слайд 9</vt:lpstr>
      <vt:lpstr>Коллективная работа  «Елочка из ладошек»</vt:lpstr>
      <vt:lpstr>Полученные разультаты:  - дети знают и называют строение дерева ель и отличительные особенности; - дети стали более раскрепощёнными и самостоятельными; - в свободной деятельности широко применяют пение песен и играют в новые игры; - у родителей появился интерес к образовательному процессу, развитию творчества, знаний и умений у детей. </vt:lpstr>
      <vt:lpstr>Проект  «Весна идет, весне дорогу!»</vt:lpstr>
      <vt:lpstr>Слайд 13</vt:lpstr>
      <vt:lpstr>Слайд 14</vt:lpstr>
      <vt:lpstr>Слайд 15</vt:lpstr>
      <vt:lpstr>Слайд 16</vt:lpstr>
      <vt:lpstr>Слайд 17</vt:lpstr>
      <vt:lpstr>Слайд 18</vt:lpstr>
      <vt:lpstr>Полученные разультаты:</vt:lpstr>
      <vt:lpstr>Проект «Птицы»</vt:lpstr>
      <vt:lpstr>Слайд 21</vt:lpstr>
      <vt:lpstr>Слайд 22</vt:lpstr>
      <vt:lpstr>Слайд 23</vt:lpstr>
      <vt:lpstr>Слайд 24</vt:lpstr>
      <vt:lpstr>Слайд 25</vt:lpstr>
      <vt:lpstr>Слайд 26</vt:lpstr>
      <vt:lpstr>      Полученные результаты:</vt:lpstr>
      <vt:lpstr>          В результате проектной деятельности у детей младшего дошкольного возраста сформирована положительная мотивация к процессу познания. Дети стали более активными, коммуникабельными, расширился  круг задаваемых им вопросов. Дети стали более самостоятельными. Только действуя самостоятельно, они учатся разными способами находить информацию об интересующем их предмете или явлении. </vt:lpstr>
      <vt:lpstr>Благодарю за внимание!</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Применение технологий проектной деятельности в воспитательно-образовательном процессе с детьми второй младшей группы</dc:title>
  <dc:creator>Admin</dc:creator>
  <cp:lastModifiedBy>User</cp:lastModifiedBy>
  <cp:revision>49</cp:revision>
  <dcterms:created xsi:type="dcterms:W3CDTF">2024-06-24T10:36:58Z</dcterms:created>
  <dcterms:modified xsi:type="dcterms:W3CDTF">2024-06-26T16:41:10Z</dcterms:modified>
</cp:coreProperties>
</file>