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6" r:id="rId10"/>
    <p:sldId id="268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>
        <p:scale>
          <a:sx n="93" d="100"/>
          <a:sy n="93" d="100"/>
        </p:scale>
        <p:origin x="1236" y="4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38C040E-74DB-4BBC-A33A-4579AEBEA21C}" type="datetimeFigureOut">
              <a:rPr lang="ru-RU" smtClean="0"/>
              <a:t>27.06.2024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5985FD0-AC1C-411D-A30E-11D81F8BB78F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3223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C040E-74DB-4BBC-A33A-4579AEBEA21C}" type="datetimeFigureOut">
              <a:rPr lang="ru-RU" smtClean="0"/>
              <a:t>27.06.2024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85FD0-AC1C-411D-A30E-11D81F8BB7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168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C040E-74DB-4BBC-A33A-4579AEBEA21C}" type="datetimeFigureOut">
              <a:rPr lang="ru-RU" smtClean="0"/>
              <a:t>27.06.2024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85FD0-AC1C-411D-A30E-11D81F8BB7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501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C040E-74DB-4BBC-A33A-4579AEBEA21C}" type="datetimeFigureOut">
              <a:rPr lang="ru-RU" smtClean="0"/>
              <a:t>27.06.2024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85FD0-AC1C-411D-A30E-11D81F8BB7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709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C040E-74DB-4BBC-A33A-4579AEBEA21C}" type="datetimeFigureOut">
              <a:rPr lang="ru-RU" smtClean="0"/>
              <a:t>27.06.2024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85FD0-AC1C-411D-A30E-11D81F8BB78F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1522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C040E-74DB-4BBC-A33A-4579AEBEA21C}" type="datetimeFigureOut">
              <a:rPr lang="ru-RU" smtClean="0"/>
              <a:t>27.06.2024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85FD0-AC1C-411D-A30E-11D81F8BB7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944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C040E-74DB-4BBC-A33A-4579AEBEA21C}" type="datetimeFigureOut">
              <a:rPr lang="ru-RU" smtClean="0"/>
              <a:t>27.06.2024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85FD0-AC1C-411D-A30E-11D81F8BB7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616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C040E-74DB-4BBC-A33A-4579AEBEA21C}" type="datetimeFigureOut">
              <a:rPr lang="ru-RU" smtClean="0"/>
              <a:t>27.06.2024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85FD0-AC1C-411D-A30E-11D81F8BB7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654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C040E-74DB-4BBC-A33A-4579AEBEA21C}" type="datetimeFigureOut">
              <a:rPr lang="ru-RU" smtClean="0"/>
              <a:t>27.06.2024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85FD0-AC1C-411D-A30E-11D81F8BB7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410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C040E-74DB-4BBC-A33A-4579AEBEA21C}" type="datetimeFigureOut">
              <a:rPr lang="ru-RU" smtClean="0"/>
              <a:t>27.06.2024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85FD0-AC1C-411D-A30E-11D81F8BB7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673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C040E-74DB-4BBC-A33A-4579AEBEA21C}" type="datetimeFigureOut">
              <a:rPr lang="ru-RU" smtClean="0"/>
              <a:t>27.06.2024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85FD0-AC1C-411D-A30E-11D81F8BB7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304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438C040E-74DB-4BBC-A33A-4579AEBEA21C}" type="datetimeFigureOut">
              <a:rPr lang="ru-RU" smtClean="0"/>
              <a:t>27.06.2024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C5985FD0-AC1C-411D-A30E-11D81F8BB7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071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aam.ru/obrazovanie/priroda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Эколого-психологический тренинг</a:t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ru-RU" dirty="0" smtClean="0"/>
              <a:t>Ку</a:t>
            </a:r>
            <a:r>
              <a:rPr lang="ru-RU" dirty="0" smtClean="0"/>
              <a:t>знецова Елена Яковлевна</a:t>
            </a:r>
          </a:p>
          <a:p>
            <a:pPr algn="r"/>
            <a:r>
              <a:rPr lang="ru-RU" dirty="0" smtClean="0"/>
              <a:t>Педагог-психолог</a:t>
            </a:r>
          </a:p>
          <a:p>
            <a:pPr algn="r"/>
            <a:r>
              <a:rPr lang="ru-RU" dirty="0" smtClean="0"/>
              <a:t>СП Детский сад №36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419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6449" y="609600"/>
            <a:ext cx="11311848" cy="2369906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          Экологическое </a:t>
            </a:r>
            <a:r>
              <a:rPr lang="ru-RU" sz="2800" dirty="0"/>
              <a:t>сознание рассматривается как совокупность представлений о взаимосвязях, существующих в природе, и способов взаимодействия с </a:t>
            </a:r>
            <a:r>
              <a:rPr lang="ru-RU" sz="2800" dirty="0" smtClean="0"/>
              <a:t>природой.         Достижения </a:t>
            </a:r>
            <a:r>
              <a:rPr lang="ru-RU" sz="2800" dirty="0"/>
              <a:t>определенного уровня </a:t>
            </a:r>
            <a:r>
              <a:rPr lang="ru-RU" sz="2800" dirty="0" smtClean="0"/>
              <a:t>экологического </a:t>
            </a:r>
            <a:r>
              <a:rPr lang="ru-RU" sz="2800" dirty="0"/>
              <a:t>сознания происходит в результате серьезной </a:t>
            </a:r>
            <a:r>
              <a:rPr lang="ru-RU" sz="2800" dirty="0" err="1"/>
              <a:t>воспитательно</a:t>
            </a:r>
            <a:r>
              <a:rPr lang="ru-RU" sz="2800" dirty="0"/>
              <a:t>-образовательной работы и в процессе использования разнообразных форм и методов, в том числе представленного эколого-психологического </a:t>
            </a:r>
            <a:r>
              <a:rPr lang="ru-RU" sz="2800" dirty="0" smtClean="0"/>
              <a:t>тренинга.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590" y="2835667"/>
            <a:ext cx="7336959" cy="3301631"/>
          </a:xfrm>
        </p:spPr>
      </p:pic>
    </p:spTree>
    <p:extLst>
      <p:ext uri="{BB962C8B-B14F-4D97-AF65-F5344CB8AC3E}">
        <p14:creationId xmlns:p14="http://schemas.microsoft.com/office/powerpoint/2010/main" val="646433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995082"/>
            <a:ext cx="9875520" cy="4867836"/>
          </a:xfrm>
        </p:spPr>
        <p:txBody>
          <a:bodyPr/>
          <a:lstStyle/>
          <a:p>
            <a:pPr algn="ctr"/>
            <a:r>
              <a:rPr lang="ru-RU" b="1" i="1" dirty="0" smtClean="0"/>
              <a:t>Спасибо за внимание!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223244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Эколого-психологический тренинг — одна из форм </a:t>
            </a:r>
            <a:r>
              <a:rPr lang="ru-RU" b="1" u="sng" dirty="0">
                <a:hlinkClick r:id="rId2" tooltip="Экология, экологическое воспитание, природа"/>
              </a:rPr>
              <a:t>экологического образования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u="sng" dirty="0"/>
              <a:t>Он способствует решению следующих задач</a:t>
            </a:r>
            <a:r>
              <a:rPr lang="ru-RU" dirty="0"/>
              <a:t>:</a:t>
            </a:r>
          </a:p>
          <a:p>
            <a:r>
              <a:rPr lang="ru-RU" dirty="0"/>
              <a:t>1) расширение чувственного опыта дошкольников, развитие перцептивных возможностей при контакте с природными объектами;</a:t>
            </a:r>
          </a:p>
          <a:p>
            <a:r>
              <a:rPr lang="ru-RU" dirty="0"/>
              <a:t>2) развитие чувства эмоциональной отзывчивости, чувства сопричастности живой природе, чувства сопереживания;</a:t>
            </a:r>
          </a:p>
          <a:p>
            <a:r>
              <a:rPr lang="ru-RU" dirty="0"/>
              <a:t>3) формирование </a:t>
            </a:r>
            <a:r>
              <a:rPr lang="ru-RU" b="1" dirty="0"/>
              <a:t>экологических установок личности</a:t>
            </a:r>
            <a:r>
              <a:rPr lang="ru-RU" dirty="0"/>
              <a:t>, активной жизненной позиции по отношению к природе, преодоление прагматического отношения к природе;</a:t>
            </a:r>
          </a:p>
          <a:p>
            <a:r>
              <a:rPr lang="ru-RU" dirty="0"/>
              <a:t>4) обучение умениям и навыкам взаимодействия с природой;</a:t>
            </a:r>
          </a:p>
          <a:p>
            <a:r>
              <a:rPr lang="ru-RU" dirty="0"/>
              <a:t>5) расширение индивидуального </a:t>
            </a:r>
            <a:r>
              <a:rPr lang="ru-RU" b="1" dirty="0"/>
              <a:t>экологического пространства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985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/>
              <a:t>Упражнение «Разведчики природы»</a:t>
            </a:r>
            <a:br>
              <a:rPr lang="ru-RU" i="1" dirty="0"/>
            </a:br>
            <a:r>
              <a:rPr lang="ru-RU" sz="2700" i="1" dirty="0"/>
              <a:t>Цель. Развивать эмоциональную отзывчивость, чувство </a:t>
            </a:r>
            <a:r>
              <a:rPr lang="ru-RU" sz="2700" b="1" i="1" dirty="0"/>
              <a:t>экологической </a:t>
            </a:r>
            <a:r>
              <a:rPr lang="ru-RU" sz="2700" b="1" i="1" dirty="0" err="1"/>
              <a:t>эмпатии</a:t>
            </a:r>
            <a:r>
              <a:rPr lang="ru-RU" sz="2700" i="1" dirty="0"/>
              <a:t>.</a:t>
            </a:r>
            <a:br>
              <a:rPr lang="ru-RU" sz="2700" i="1" dirty="0"/>
            </a:br>
            <a:endParaRPr lang="ru-RU" sz="2700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180" y="1825625"/>
            <a:ext cx="9669640" cy="4313918"/>
          </a:xfrm>
        </p:spPr>
      </p:pic>
    </p:spTree>
    <p:extLst>
      <p:ext uri="{BB962C8B-B14F-4D97-AF65-F5344CB8AC3E}">
        <p14:creationId xmlns:p14="http://schemas.microsoft.com/office/powerpoint/2010/main" val="347190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/>
              <a:t>Упражнение «Забавные танцы»</a:t>
            </a:r>
            <a:br>
              <a:rPr lang="ru-RU" i="1" dirty="0"/>
            </a:br>
            <a:r>
              <a:rPr lang="ru-RU" sz="3100" i="1" dirty="0"/>
              <a:t>Цель. Идентификация с животными и растениями. </a:t>
            </a:r>
            <a:r>
              <a:rPr lang="ru-RU" sz="3100" dirty="0"/>
              <a:t>Стимулирование желания передавать их образы в танце.</a:t>
            </a:r>
            <a:br>
              <a:rPr lang="ru-RU" sz="3100" dirty="0"/>
            </a:br>
            <a:endParaRPr lang="ru-RU" sz="3100" dirty="0"/>
          </a:p>
        </p:txBody>
      </p:sp>
      <p:sp>
        <p:nvSpPr>
          <p:cNvPr id="8" name="Объект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36" y="1455403"/>
            <a:ext cx="10354235" cy="4659405"/>
          </a:xfrm>
        </p:spPr>
      </p:pic>
    </p:spTree>
    <p:extLst>
      <p:ext uri="{BB962C8B-B14F-4D97-AF65-F5344CB8AC3E}">
        <p14:creationId xmlns:p14="http://schemas.microsoft.com/office/powerpoint/2010/main" val="336583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/>
              <a:t>Упражнение «</a:t>
            </a:r>
            <a:r>
              <a:rPr lang="ru-RU" i="1" dirty="0" err="1"/>
              <a:t>Лесовичок</a:t>
            </a:r>
            <a:r>
              <a:rPr lang="ru-RU" i="1" dirty="0" smtClean="0"/>
              <a:t>»</a:t>
            </a:r>
            <a:br>
              <a:rPr lang="ru-RU" i="1" dirty="0" smtClean="0"/>
            </a:br>
            <a:r>
              <a:rPr lang="ru-RU" sz="3100" i="1" dirty="0"/>
              <a:t>Цель. Воспитание осознанного действенного отношения к природе, коррекция способов взаимодействия с природой.</a:t>
            </a:r>
            <a:br>
              <a:rPr lang="ru-RU" sz="3100" i="1" dirty="0"/>
            </a:br>
            <a:endParaRPr lang="ru-RU" sz="3100" i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33"/>
          <a:stretch/>
        </p:blipFill>
        <p:spPr>
          <a:xfrm>
            <a:off x="757473" y="1965958"/>
            <a:ext cx="5871927" cy="3883513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2"/>
          <a:stretch/>
        </p:blipFill>
        <p:spPr>
          <a:xfrm>
            <a:off x="6629400" y="1965958"/>
            <a:ext cx="3954336" cy="3883513"/>
          </a:xfrm>
        </p:spPr>
      </p:pic>
    </p:spTree>
    <p:extLst>
      <p:ext uri="{BB962C8B-B14F-4D97-AF65-F5344CB8AC3E}">
        <p14:creationId xmlns:p14="http://schemas.microsoft.com/office/powerpoint/2010/main" val="167422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99" y="1097280"/>
            <a:ext cx="7019365" cy="17373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2272" y="523073"/>
            <a:ext cx="2705085" cy="3606779"/>
          </a:xfrm>
          <a:prstGeom prst="rect">
            <a:avLst/>
          </a:prstGeom>
        </p:spPr>
      </p:pic>
      <p:pic>
        <p:nvPicPr>
          <p:cNvPr id="16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94611" y="523074"/>
            <a:ext cx="2705084" cy="3606778"/>
          </a:xfrm>
          <a:prstGeom prst="rect">
            <a:avLst/>
          </a:prstGeom>
        </p:spPr>
      </p:pic>
      <p:pic>
        <p:nvPicPr>
          <p:cNvPr id="15" name="Объект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27357" y="523074"/>
            <a:ext cx="2562686" cy="34169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272" y="3429000"/>
            <a:ext cx="3986450" cy="2988794"/>
          </a:xfrm>
          <a:prstGeom prst="rect">
            <a:avLst/>
          </a:prstGeom>
        </p:spPr>
      </p:pic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864" y="3578171"/>
            <a:ext cx="3790971" cy="284322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0"/>
          <a:stretch/>
        </p:blipFill>
        <p:spPr>
          <a:xfrm>
            <a:off x="8257297" y="523072"/>
            <a:ext cx="3183326" cy="589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11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9911" y="609600"/>
            <a:ext cx="9857396" cy="909918"/>
          </a:xfrm>
        </p:spPr>
        <p:txBody>
          <a:bodyPr>
            <a:normAutofit fontScale="90000"/>
          </a:bodyPr>
          <a:lstStyle/>
          <a:p>
            <a:r>
              <a:rPr lang="ru-RU" dirty="0"/>
              <a:t>Упражнение </a:t>
            </a:r>
            <a:r>
              <a:rPr lang="ru-RU" i="1" dirty="0"/>
              <a:t>«Ароматная сказка»</a:t>
            </a:r>
            <a:br>
              <a:rPr lang="ru-RU" i="1" dirty="0"/>
            </a:br>
            <a:r>
              <a:rPr lang="ru-RU" sz="3100" i="1" dirty="0"/>
              <a:t>Цель. Расширение чувственного опыта детей, развитие воображения.</a:t>
            </a:r>
            <a:endParaRPr lang="ru-RU" sz="31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495" y="1748118"/>
            <a:ext cx="3435531" cy="458070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628" y="1721224"/>
            <a:ext cx="3455701" cy="460760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3" t="815" r="16650" b="-815"/>
          <a:stretch/>
        </p:blipFill>
        <p:spPr>
          <a:xfrm rot="5400000">
            <a:off x="170112" y="2424470"/>
            <a:ext cx="4605050" cy="322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31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765" y="867332"/>
            <a:ext cx="9875520" cy="1356360"/>
          </a:xfrm>
        </p:spPr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003"/>
          <a:stretch/>
        </p:blipFill>
        <p:spPr>
          <a:xfrm>
            <a:off x="1121633" y="3652095"/>
            <a:ext cx="5144697" cy="2338569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67"/>
          <a:stretch/>
        </p:blipFill>
        <p:spPr>
          <a:xfrm>
            <a:off x="1075765" y="867331"/>
            <a:ext cx="5190565" cy="2671482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0" t="27923" r="18627"/>
          <a:stretch/>
        </p:blipFill>
        <p:spPr>
          <a:xfrm rot="5400000">
            <a:off x="7386485" y="2248660"/>
            <a:ext cx="5123331" cy="23606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55406" y="2276251"/>
            <a:ext cx="5123329" cy="230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40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9859" y="636494"/>
            <a:ext cx="9875520" cy="135636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328" y="3541351"/>
            <a:ext cx="6304530" cy="28370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328" y="636494"/>
            <a:ext cx="6304530" cy="28370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" r="2200"/>
          <a:stretch/>
        </p:blipFill>
        <p:spPr>
          <a:xfrm rot="5400000">
            <a:off x="92646" y="2162736"/>
            <a:ext cx="5741895" cy="268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3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275</TotalTime>
  <Words>231</Words>
  <Application>Microsoft Office PowerPoint</Application>
  <PresentationFormat>Широкоэкранный</PresentationFormat>
  <Paragraphs>17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Corbel</vt:lpstr>
      <vt:lpstr>Базис</vt:lpstr>
      <vt:lpstr>Эколого-психологический тренинг </vt:lpstr>
      <vt:lpstr>Эколого-психологический тренинг — одна из форм экологического образования</vt:lpstr>
      <vt:lpstr>Упражнение «Разведчики природы» Цель. Развивать эмоциональную отзывчивость, чувство экологической эмпатии. </vt:lpstr>
      <vt:lpstr>Упражнение «Забавные танцы» Цель. Идентификация с животными и растениями. Стимулирование желания передавать их образы в танце. </vt:lpstr>
      <vt:lpstr>Упражнение «Лесовичок» Цель. Воспитание осознанного действенного отношения к природе, коррекция способов взаимодействия с природой. </vt:lpstr>
      <vt:lpstr>Презентация PowerPoint</vt:lpstr>
      <vt:lpstr>Упражнение «Ароматная сказка» Цель. Расширение чувственного опыта детей, развитие воображения.</vt:lpstr>
      <vt:lpstr>Презентация PowerPoint</vt:lpstr>
      <vt:lpstr>Презентация PowerPoint</vt:lpstr>
      <vt:lpstr>          Экологическое сознание рассматривается как совокупность представлений о взаимосвязях, существующих в природе, и способов взаимодействия с природой.         Достижения определенного уровня экологического сознания происходит в результате серьезной воспитательно-образовательной работы и в процессе использования разнообразных форм и методов, в том числе представленного эколого-психологического тренинга.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Эколого-психологический тренинг </dc:title>
  <dc:creator>qq</dc:creator>
  <cp:lastModifiedBy>qq</cp:lastModifiedBy>
  <cp:revision>16</cp:revision>
  <dcterms:created xsi:type="dcterms:W3CDTF">2024-06-26T06:09:12Z</dcterms:created>
  <dcterms:modified xsi:type="dcterms:W3CDTF">2024-06-27T05:08:40Z</dcterms:modified>
</cp:coreProperties>
</file>